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embeddedFontLst>
    <p:embeddedFont>
      <p:font typeface="Bree Serif"/>
      <p:regular r:id="rId73"/>
    </p:embeddedFont>
    <p:embeddedFont>
      <p:font typeface="Merriweather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BreeSerif-regular.fntdata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Merriweather-bold.fntdata"/><Relationship Id="rId30" Type="http://schemas.openxmlformats.org/officeDocument/2006/relationships/slide" Target="slides/slide24.xml"/><Relationship Id="rId74" Type="http://schemas.openxmlformats.org/officeDocument/2006/relationships/font" Target="fonts/Merriweather-regular.fntdata"/><Relationship Id="rId33" Type="http://schemas.openxmlformats.org/officeDocument/2006/relationships/slide" Target="slides/slide27.xml"/><Relationship Id="rId77" Type="http://schemas.openxmlformats.org/officeDocument/2006/relationships/font" Target="fonts/Merriweather-boldItalic.fntdata"/><Relationship Id="rId32" Type="http://schemas.openxmlformats.org/officeDocument/2006/relationships/slide" Target="slides/slide26.xml"/><Relationship Id="rId76" Type="http://schemas.openxmlformats.org/officeDocument/2006/relationships/font" Target="fonts/Merriweather-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590752c5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e590752c53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e7e49a151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2e7e49a151c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e7e49a151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2e7e49a151c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e7ef56b51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2e7ef56b51c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e7ef56b51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2e7ef56b51c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e7ef56b51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2e7ef56b51c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e9b13c24f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2e9b13c24f5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e7ef56b51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2e7ef56b51c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e7ef56b51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g2e7ef56b51c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e7ef56b51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2e7ef56b51c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e7ef56b51c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g2e7ef56b51c_0_2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7ef56b51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e7ef56b51c_0_1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e7ef56b51c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g2e7ef56b51c_0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e9b13c24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g2e9b13c24f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e9b13c24f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g2e9b13c24f5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e7ef56b51c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g2e7ef56b51c_0_9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e7ef56b51c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g2e7ef56b51c_0_9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e7ef56b51c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g2e7ef56b51c_0_3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e7ef56b51c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g2e7ef56b51c_0_3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e7ef56b51c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g2e7ef56b51c_0_4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e7ef56b51c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g2e7ef56b51c_0_4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2e7ef56b51c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g2e7ef56b51c_0_4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519af311a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e519af311a_0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e7ef56b51c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g2e7ef56b51c_0_10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e7ef56b51c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g2e7ef56b51c_0_5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e7ef56b51c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g2e7ef56b51c_0_6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2e7ef56b51c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g2e7ef56b51c_0_6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2e7ef56b51c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g2e7ef56b51c_0_10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e7ef56b51c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g2e7ef56b51c_0_6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2e7ef56b51c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g2e7ef56b51c_0_10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2e7ef56b51c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g2e7ef56b51c_0_7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e7ef56b51c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g2e7ef56b51c_0_7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2e523b1046e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g2e523b1046e_0_7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e590752c5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2e590752c53_0_2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2e8b88a15a1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g2e8b88a15a1_0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2e8b88a15a1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g2e8b88a15a1_0_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2e7ef56b51c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g2e7ef56b51c_0_7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2e9b13c24f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g2e9b13c24f5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2e9b13c24f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g2e9b13c24f5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2e66146bbb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g2e66146bbbd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2e7ef56b51c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g2e7ef56b51c_0_8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2e7ef56b51c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g2e7ef56b51c_0_8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2e5c510eaa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g2e5c510eaa8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2e66146bbb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g2e66146bbbd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e538ed1e4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e538ed1e40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2e66146bbb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g2e66146bbbd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2e8b88a15a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g2e8b88a15a1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2e8b88a15a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g2e8b88a15a1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2e8b88a15a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g2e8b88a15a1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2e8b88a15a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g2e8b88a15a1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2e8b88a15a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g2e8b88a15a1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2e66146bbb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g2e66146bbbd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2e8b88a15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g2e8b88a15a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2e8b88a15a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g2e8b88a15a1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2e66146bbb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g2e66146bbbd_0_2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e523b1046e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e523b1046e_0_12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2e66146bbbd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g2e66146bbbd_0_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g2e9b13c24f5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g2e9b13c24f5_0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2e7ef56b51c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g2e7ef56b51c_0_9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2e8b88a15a1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g2e8b88a15a1_0_3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2e8b88a15a1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g2e8b88a15a1_0_3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2e523b1046e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Google Shape;2436;g2e523b1046e_0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2e66146bbbd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g2e66146bbbd_0_6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e7e49a151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e7e49a151c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e7e49a151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2e7e49a151c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e7e49a151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2e7e49a151c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349350" y="577050"/>
            <a:ext cx="84453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2971800" y="2205038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rtl="0" algn="ctr"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200"/>
              </a:spcBef>
              <a:spcAft>
                <a:spcPts val="0"/>
              </a:spcAft>
              <a:buSzPts val="1000"/>
              <a:buNone/>
              <a:defRPr/>
            </a:lvl4pPr>
            <a:lvl5pPr lvl="4" rtl="0" algn="ctr">
              <a:spcBef>
                <a:spcPts val="200"/>
              </a:spcBef>
              <a:spcAft>
                <a:spcPts val="0"/>
              </a:spcAft>
              <a:buSzPts val="1000"/>
              <a:buNone/>
              <a:defRPr/>
            </a:lvl5pPr>
            <a:lvl6pPr lvl="5" rtl="0" algn="ctr">
              <a:spcBef>
                <a:spcPts val="200"/>
              </a:spcBef>
              <a:spcAft>
                <a:spcPts val="0"/>
              </a:spcAft>
              <a:buSzPts val="1000"/>
              <a:buNone/>
              <a:defRPr/>
            </a:lvl6pPr>
            <a:lvl7pPr lvl="6" rtl="0" algn="ctr">
              <a:spcBef>
                <a:spcPts val="200"/>
              </a:spcBef>
              <a:spcAft>
                <a:spcPts val="0"/>
              </a:spcAft>
              <a:buSzPts val="1000"/>
              <a:buNone/>
              <a:defRPr/>
            </a:lvl7pPr>
            <a:lvl8pPr lvl="7" rtl="0" algn="ctr">
              <a:spcBef>
                <a:spcPts val="20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spcBef>
                <a:spcPts val="20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grpSp>
        <p:nvGrpSpPr>
          <p:cNvPr id="59" name="Google Shape;59;p15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60" name="Google Shape;60;p15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61" name="Google Shape;61;p15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15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63" name="Google Shape;63;p15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64" name="Google Shape;64;p15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65;p15"/>
          <p:cNvGrpSpPr/>
          <p:nvPr/>
        </p:nvGrpSpPr>
        <p:grpSpPr>
          <a:xfrm rot="5400000">
            <a:off x="8482527" y="256975"/>
            <a:ext cx="617688" cy="514753"/>
            <a:chOff x="78908" y="78908"/>
            <a:chExt cx="1647169" cy="1372676"/>
          </a:xfrm>
        </p:grpSpPr>
        <p:grpSp>
          <p:nvGrpSpPr>
            <p:cNvPr id="66" name="Google Shape;66;p15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67" name="Google Shape;67;p1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" name="Google Shape;69;p15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70" name="Google Shape;70;p1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" name="Google Shape;72;p15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73" name="Google Shape;73;p1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" name="Google Shape;75;p15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76" name="Google Shape;76;p15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15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79" name="Google Shape;79;p15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15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82" name="Google Shape;82;p15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6"/>
          <p:cNvGrpSpPr/>
          <p:nvPr/>
        </p:nvGrpSpPr>
        <p:grpSpPr>
          <a:xfrm>
            <a:off x="-130962" y="-175712"/>
            <a:ext cx="947183" cy="5369490"/>
            <a:chOff x="0" y="-47625"/>
            <a:chExt cx="498911" cy="2757969"/>
          </a:xfrm>
        </p:grpSpPr>
        <p:sp>
          <p:nvSpPr>
            <p:cNvPr id="87" name="Google Shape;87;p16"/>
            <p:cNvSpPr/>
            <p:nvPr/>
          </p:nvSpPr>
          <p:spPr>
            <a:xfrm>
              <a:off x="0" y="0"/>
              <a:ext cx="498911" cy="2710344"/>
            </a:xfrm>
            <a:custGeom>
              <a:rect b="b" l="l" r="r" t="t"/>
              <a:pathLst>
                <a:path extrusionOk="0" h="2710344" w="498911">
                  <a:moveTo>
                    <a:pt x="0" y="0"/>
                  </a:moveTo>
                  <a:lnTo>
                    <a:pt x="498911" y="0"/>
                  </a:lnTo>
                  <a:lnTo>
                    <a:pt x="498911" y="2710344"/>
                  </a:lnTo>
                  <a:lnTo>
                    <a:pt x="0" y="27103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88" name="Google Shape;88;p16"/>
            <p:cNvSpPr txBox="1"/>
            <p:nvPr/>
          </p:nvSpPr>
          <p:spPr>
            <a:xfrm>
              <a:off x="0" y="-47625"/>
              <a:ext cx="498900" cy="27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6"/>
          <p:cNvSpPr txBox="1"/>
          <p:nvPr>
            <p:ph type="title"/>
          </p:nvPr>
        </p:nvSpPr>
        <p:spPr>
          <a:xfrm>
            <a:off x="474150" y="613575"/>
            <a:ext cx="8464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1895488" y="2324088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grpSp>
        <p:nvGrpSpPr>
          <p:cNvPr id="91" name="Google Shape;91;p16"/>
          <p:cNvGrpSpPr/>
          <p:nvPr/>
        </p:nvGrpSpPr>
        <p:grpSpPr>
          <a:xfrm>
            <a:off x="741600" y="4587135"/>
            <a:ext cx="8464382" cy="606702"/>
            <a:chOff x="0" y="-47625"/>
            <a:chExt cx="4317681" cy="319569"/>
          </a:xfrm>
        </p:grpSpPr>
        <p:sp>
          <p:nvSpPr>
            <p:cNvPr id="92" name="Google Shape;92;p16"/>
            <p:cNvSpPr/>
            <p:nvPr/>
          </p:nvSpPr>
          <p:spPr>
            <a:xfrm>
              <a:off x="0" y="0"/>
              <a:ext cx="4317681" cy="271944"/>
            </a:xfrm>
            <a:custGeom>
              <a:rect b="b" l="l" r="r" t="t"/>
              <a:pathLst>
                <a:path extrusionOk="0" h="271944" w="4317681">
                  <a:moveTo>
                    <a:pt x="0" y="0"/>
                  </a:moveTo>
                  <a:lnTo>
                    <a:pt x="4317681" y="0"/>
                  </a:lnTo>
                  <a:lnTo>
                    <a:pt x="4317681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93" name="Google Shape;93;p16"/>
            <p:cNvSpPr txBox="1"/>
            <p:nvPr/>
          </p:nvSpPr>
          <p:spPr>
            <a:xfrm>
              <a:off x="0" y="-47625"/>
              <a:ext cx="43176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6"/>
          <p:cNvGrpSpPr/>
          <p:nvPr/>
        </p:nvGrpSpPr>
        <p:grpSpPr>
          <a:xfrm>
            <a:off x="-1460170" y="1793858"/>
            <a:ext cx="3605622" cy="3605622"/>
            <a:chOff x="5035" y="5035"/>
            <a:chExt cx="802730" cy="802730"/>
          </a:xfrm>
        </p:grpSpPr>
        <p:sp>
          <p:nvSpPr>
            <p:cNvPr id="95" name="Google Shape;95;p16"/>
            <p:cNvSpPr/>
            <p:nvPr/>
          </p:nvSpPr>
          <p:spPr>
            <a:xfrm>
              <a:off x="5035" y="5035"/>
              <a:ext cx="802730" cy="802730"/>
            </a:xfrm>
            <a:custGeom>
              <a:rect b="b" l="l" r="r" t="t"/>
              <a:pathLst>
                <a:path extrusionOk="0" h="802730" w="802730">
                  <a:moveTo>
                    <a:pt x="412611" y="6211"/>
                  </a:moveTo>
                  <a:lnTo>
                    <a:pt x="796519" y="390119"/>
                  </a:lnTo>
                  <a:cubicBezTo>
                    <a:pt x="802730" y="396330"/>
                    <a:pt x="802730" y="406400"/>
                    <a:pt x="796519" y="412611"/>
                  </a:cubicBezTo>
                  <a:lnTo>
                    <a:pt x="412611" y="796519"/>
                  </a:lnTo>
                  <a:cubicBezTo>
                    <a:pt x="406400" y="802730"/>
                    <a:pt x="396330" y="802730"/>
                    <a:pt x="390119" y="796519"/>
                  </a:cubicBezTo>
                  <a:lnTo>
                    <a:pt x="6211" y="412611"/>
                  </a:lnTo>
                  <a:cubicBezTo>
                    <a:pt x="0" y="406400"/>
                    <a:pt x="0" y="396330"/>
                    <a:pt x="6211" y="390119"/>
                  </a:cubicBezTo>
                  <a:lnTo>
                    <a:pt x="390119" y="6211"/>
                  </a:lnTo>
                  <a:cubicBezTo>
                    <a:pt x="396330" y="0"/>
                    <a:pt x="406400" y="0"/>
                    <a:pt x="412611" y="621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FFBD5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6"/>
          <p:cNvGrpSpPr/>
          <p:nvPr/>
        </p:nvGrpSpPr>
        <p:grpSpPr>
          <a:xfrm>
            <a:off x="8320808" y="3909715"/>
            <a:ext cx="617688" cy="514753"/>
            <a:chOff x="78908" y="78908"/>
            <a:chExt cx="1647169" cy="1372676"/>
          </a:xfrm>
        </p:grpSpPr>
        <p:grpSp>
          <p:nvGrpSpPr>
            <p:cNvPr id="98" name="Google Shape;98;p16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99" name="Google Shape;99;p1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16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02" name="Google Shape;102;p1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2235B8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16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05" name="Google Shape;105;p1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" name="Google Shape;107;p16"/>
          <p:cNvGrpSpPr/>
          <p:nvPr/>
        </p:nvGrpSpPr>
        <p:grpSpPr>
          <a:xfrm>
            <a:off x="546296" y="1965285"/>
            <a:ext cx="889841" cy="889841"/>
            <a:chOff x="25344" y="25344"/>
            <a:chExt cx="762111" cy="762111"/>
          </a:xfrm>
        </p:grpSpPr>
        <p:sp>
          <p:nvSpPr>
            <p:cNvPr id="108" name="Google Shape;108;p16"/>
            <p:cNvSpPr/>
            <p:nvPr/>
          </p:nvSpPr>
          <p:spPr>
            <a:xfrm>
              <a:off x="25344" y="25344"/>
              <a:ext cx="762111" cy="762111"/>
            </a:xfrm>
            <a:custGeom>
              <a:rect b="b" l="l" r="r" t="t"/>
              <a:pathLst>
                <a:path extrusionOk="0" h="762111" w="762111">
                  <a:moveTo>
                    <a:pt x="424322" y="17922"/>
                  </a:moveTo>
                  <a:lnTo>
                    <a:pt x="744190" y="337790"/>
                  </a:lnTo>
                  <a:cubicBezTo>
                    <a:pt x="755665" y="349265"/>
                    <a:pt x="762112" y="364828"/>
                    <a:pt x="762112" y="381056"/>
                  </a:cubicBezTo>
                  <a:cubicBezTo>
                    <a:pt x="762112" y="397284"/>
                    <a:pt x="755665" y="412847"/>
                    <a:pt x="744190" y="424322"/>
                  </a:cubicBezTo>
                  <a:lnTo>
                    <a:pt x="424322" y="744190"/>
                  </a:lnTo>
                  <a:cubicBezTo>
                    <a:pt x="412847" y="755665"/>
                    <a:pt x="397284" y="762112"/>
                    <a:pt x="381056" y="762112"/>
                  </a:cubicBezTo>
                  <a:cubicBezTo>
                    <a:pt x="364828" y="762112"/>
                    <a:pt x="349265" y="755665"/>
                    <a:pt x="337790" y="744190"/>
                  </a:cubicBezTo>
                  <a:lnTo>
                    <a:pt x="17922" y="424322"/>
                  </a:lnTo>
                  <a:cubicBezTo>
                    <a:pt x="6447" y="412847"/>
                    <a:pt x="0" y="397284"/>
                    <a:pt x="0" y="381056"/>
                  </a:cubicBezTo>
                  <a:cubicBezTo>
                    <a:pt x="0" y="364828"/>
                    <a:pt x="6447" y="349265"/>
                    <a:pt x="17922" y="337790"/>
                  </a:cubicBezTo>
                  <a:lnTo>
                    <a:pt x="337790" y="17922"/>
                  </a:lnTo>
                  <a:cubicBezTo>
                    <a:pt x="349265" y="6447"/>
                    <a:pt x="364828" y="0"/>
                    <a:pt x="381056" y="0"/>
                  </a:cubicBezTo>
                  <a:cubicBezTo>
                    <a:pt x="397284" y="0"/>
                    <a:pt x="412847" y="6447"/>
                    <a:pt x="424322" y="1792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441850" y="277381"/>
            <a:ext cx="5214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cap="none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1035282" y="3632219"/>
            <a:ext cx="3886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14" name="Google Shape;114;p17"/>
          <p:cNvGrpSpPr/>
          <p:nvPr/>
        </p:nvGrpSpPr>
        <p:grpSpPr>
          <a:xfrm>
            <a:off x="0" y="4538735"/>
            <a:ext cx="6133262" cy="606702"/>
            <a:chOff x="0" y="-47625"/>
            <a:chExt cx="3137700" cy="319569"/>
          </a:xfrm>
        </p:grpSpPr>
        <p:sp>
          <p:nvSpPr>
            <p:cNvPr id="115" name="Google Shape;115;p17"/>
            <p:cNvSpPr/>
            <p:nvPr/>
          </p:nvSpPr>
          <p:spPr>
            <a:xfrm>
              <a:off x="0" y="0"/>
              <a:ext cx="3137694" cy="271944"/>
            </a:xfrm>
            <a:custGeom>
              <a:rect b="b" l="l" r="r" t="t"/>
              <a:pathLst>
                <a:path extrusionOk="0" h="271944" w="3137694">
                  <a:moveTo>
                    <a:pt x="0" y="0"/>
                  </a:moveTo>
                  <a:lnTo>
                    <a:pt x="3137694" y="0"/>
                  </a:lnTo>
                  <a:lnTo>
                    <a:pt x="3137694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16" name="Google Shape;116;p17"/>
            <p:cNvSpPr txBox="1"/>
            <p:nvPr/>
          </p:nvSpPr>
          <p:spPr>
            <a:xfrm>
              <a:off x="0" y="-47625"/>
              <a:ext cx="31377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6073025" y="-260499"/>
            <a:ext cx="3309209" cy="5455538"/>
            <a:chOff x="0" y="-47625"/>
            <a:chExt cx="1743065" cy="2757969"/>
          </a:xfrm>
        </p:grpSpPr>
        <p:sp>
          <p:nvSpPr>
            <p:cNvPr id="118" name="Google Shape;118;p17"/>
            <p:cNvSpPr/>
            <p:nvPr/>
          </p:nvSpPr>
          <p:spPr>
            <a:xfrm>
              <a:off x="0" y="0"/>
              <a:ext cx="1743065" cy="2710344"/>
            </a:xfrm>
            <a:custGeom>
              <a:rect b="b" l="l" r="r" t="t"/>
              <a:pathLst>
                <a:path extrusionOk="0" h="2710344" w="1743065">
                  <a:moveTo>
                    <a:pt x="0" y="0"/>
                  </a:moveTo>
                  <a:lnTo>
                    <a:pt x="1743065" y="0"/>
                  </a:lnTo>
                  <a:lnTo>
                    <a:pt x="1743065" y="2710344"/>
                  </a:lnTo>
                  <a:lnTo>
                    <a:pt x="0" y="27103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19" name="Google Shape;119;p17"/>
            <p:cNvSpPr txBox="1"/>
            <p:nvPr/>
          </p:nvSpPr>
          <p:spPr>
            <a:xfrm>
              <a:off x="0" y="-47625"/>
              <a:ext cx="1743000" cy="27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17"/>
          <p:cNvGrpSpPr/>
          <p:nvPr/>
        </p:nvGrpSpPr>
        <p:grpSpPr>
          <a:xfrm>
            <a:off x="4803705" y="441714"/>
            <a:ext cx="4441098" cy="4441098"/>
            <a:chOff x="4097" y="4097"/>
            <a:chExt cx="804605" cy="804605"/>
          </a:xfrm>
        </p:grpSpPr>
        <p:sp>
          <p:nvSpPr>
            <p:cNvPr id="121" name="Google Shape;121;p17"/>
            <p:cNvSpPr/>
            <p:nvPr/>
          </p:nvSpPr>
          <p:spPr>
            <a:xfrm>
              <a:off x="4097" y="4097"/>
              <a:ext cx="804605" cy="804605"/>
            </a:xfrm>
            <a:custGeom>
              <a:rect b="b" l="l" r="r" t="t"/>
              <a:pathLst>
                <a:path extrusionOk="0" h="804605" w="804605">
                  <a:moveTo>
                    <a:pt x="411455" y="5055"/>
                  </a:moveTo>
                  <a:lnTo>
                    <a:pt x="799551" y="393151"/>
                  </a:lnTo>
                  <a:cubicBezTo>
                    <a:pt x="804606" y="398206"/>
                    <a:pt x="804606" y="406400"/>
                    <a:pt x="799551" y="411455"/>
                  </a:cubicBezTo>
                  <a:lnTo>
                    <a:pt x="411455" y="799551"/>
                  </a:lnTo>
                  <a:cubicBezTo>
                    <a:pt x="406400" y="804606"/>
                    <a:pt x="398206" y="804606"/>
                    <a:pt x="393151" y="799551"/>
                  </a:cubicBezTo>
                  <a:lnTo>
                    <a:pt x="5055" y="411455"/>
                  </a:lnTo>
                  <a:cubicBezTo>
                    <a:pt x="0" y="406400"/>
                    <a:pt x="0" y="398206"/>
                    <a:pt x="5055" y="393151"/>
                  </a:cubicBezTo>
                  <a:lnTo>
                    <a:pt x="393151" y="5055"/>
                  </a:lnTo>
                  <a:cubicBezTo>
                    <a:pt x="398206" y="0"/>
                    <a:pt x="406400" y="0"/>
                    <a:pt x="411455" y="505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FFBD5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7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7"/>
          <p:cNvGrpSpPr/>
          <p:nvPr/>
        </p:nvGrpSpPr>
        <p:grpSpPr>
          <a:xfrm rot="5400000">
            <a:off x="8125495" y="360506"/>
            <a:ext cx="617688" cy="514753"/>
            <a:chOff x="78908" y="78908"/>
            <a:chExt cx="1647169" cy="1372676"/>
          </a:xfrm>
        </p:grpSpPr>
        <p:grpSp>
          <p:nvGrpSpPr>
            <p:cNvPr id="124" name="Google Shape;124;p17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25" name="Google Shape;125;p17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" name="Google Shape;127;p17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28" name="Google Shape;128;p17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" name="Google Shape;130;p17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31" name="Google Shape;131;p17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3" name="Google Shape;133;p17"/>
          <p:cNvGrpSpPr/>
          <p:nvPr/>
        </p:nvGrpSpPr>
        <p:grpSpPr>
          <a:xfrm>
            <a:off x="7209588" y="3115148"/>
            <a:ext cx="1482131" cy="1482131"/>
            <a:chOff x="15604" y="15604"/>
            <a:chExt cx="781591" cy="781591"/>
          </a:xfrm>
        </p:grpSpPr>
        <p:sp>
          <p:nvSpPr>
            <p:cNvPr id="134" name="Google Shape;134;p17"/>
            <p:cNvSpPr/>
            <p:nvPr/>
          </p:nvSpPr>
          <p:spPr>
            <a:xfrm>
              <a:off x="15604" y="15604"/>
              <a:ext cx="781591" cy="781591"/>
            </a:xfrm>
            <a:custGeom>
              <a:rect b="b" l="l" r="r" t="t"/>
              <a:pathLst>
                <a:path extrusionOk="0" h="781591" w="781591">
                  <a:moveTo>
                    <a:pt x="417434" y="11034"/>
                  </a:moveTo>
                  <a:lnTo>
                    <a:pt x="770558" y="364158"/>
                  </a:lnTo>
                  <a:cubicBezTo>
                    <a:pt x="777623" y="371223"/>
                    <a:pt x="781592" y="380805"/>
                    <a:pt x="781592" y="390796"/>
                  </a:cubicBezTo>
                  <a:cubicBezTo>
                    <a:pt x="781592" y="400787"/>
                    <a:pt x="777623" y="410369"/>
                    <a:pt x="770558" y="417434"/>
                  </a:cubicBezTo>
                  <a:lnTo>
                    <a:pt x="417434" y="770558"/>
                  </a:lnTo>
                  <a:cubicBezTo>
                    <a:pt x="410369" y="777623"/>
                    <a:pt x="400787" y="781592"/>
                    <a:pt x="390796" y="781592"/>
                  </a:cubicBezTo>
                  <a:cubicBezTo>
                    <a:pt x="380805" y="781592"/>
                    <a:pt x="371223" y="777623"/>
                    <a:pt x="364158" y="770558"/>
                  </a:cubicBezTo>
                  <a:lnTo>
                    <a:pt x="11034" y="417434"/>
                  </a:lnTo>
                  <a:cubicBezTo>
                    <a:pt x="3969" y="410369"/>
                    <a:pt x="0" y="400787"/>
                    <a:pt x="0" y="390796"/>
                  </a:cubicBezTo>
                  <a:cubicBezTo>
                    <a:pt x="0" y="380805"/>
                    <a:pt x="3969" y="371223"/>
                    <a:pt x="11034" y="364158"/>
                  </a:cubicBezTo>
                  <a:lnTo>
                    <a:pt x="364158" y="11034"/>
                  </a:lnTo>
                  <a:cubicBezTo>
                    <a:pt x="371223" y="3969"/>
                    <a:pt x="380805" y="0"/>
                    <a:pt x="390796" y="0"/>
                  </a:cubicBezTo>
                  <a:cubicBezTo>
                    <a:pt x="400787" y="0"/>
                    <a:pt x="410369" y="3969"/>
                    <a:pt x="417434" y="1103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FFBD5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339825" y="625475"/>
            <a:ext cx="8464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800100" y="2169313"/>
            <a:ext cx="38151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indent="-3048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indent="-3048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2" type="body"/>
          </p:nvPr>
        </p:nvSpPr>
        <p:spPr>
          <a:xfrm>
            <a:off x="4758941" y="2169313"/>
            <a:ext cx="38151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indent="-3048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indent="-3048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grpSp>
        <p:nvGrpSpPr>
          <p:cNvPr id="141" name="Google Shape;141;p18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42" name="Google Shape;142;p18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43" name="Google Shape;143;p18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" name="Google Shape;144;p18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45" name="Google Shape;145;p18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46" name="Google Shape;146;p18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18"/>
          <p:cNvGrpSpPr/>
          <p:nvPr/>
        </p:nvGrpSpPr>
        <p:grpSpPr>
          <a:xfrm rot="5400000">
            <a:off x="8320805" y="261442"/>
            <a:ext cx="617688" cy="514753"/>
            <a:chOff x="78908" y="78908"/>
            <a:chExt cx="1647169" cy="1372676"/>
          </a:xfrm>
        </p:grpSpPr>
        <p:grpSp>
          <p:nvGrpSpPr>
            <p:cNvPr id="148" name="Google Shape;148;p18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49" name="Google Shape;149;p18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8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151;p18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52" name="Google Shape;152;p18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8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154;p18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55" name="Google Shape;155;p18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8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7" name="Google Shape;157;p18"/>
          <p:cNvGrpSpPr/>
          <p:nvPr/>
        </p:nvGrpSpPr>
        <p:grpSpPr>
          <a:xfrm>
            <a:off x="536966" y="4125096"/>
            <a:ext cx="1348639" cy="1348639"/>
            <a:chOff x="13188" y="13188"/>
            <a:chExt cx="786424" cy="786424"/>
          </a:xfrm>
        </p:grpSpPr>
        <p:sp>
          <p:nvSpPr>
            <p:cNvPr id="158" name="Google Shape;158;p18"/>
            <p:cNvSpPr/>
            <p:nvPr/>
          </p:nvSpPr>
          <p:spPr>
            <a:xfrm>
              <a:off x="13188" y="13188"/>
              <a:ext cx="786424" cy="786424"/>
            </a:xfrm>
            <a:custGeom>
              <a:rect b="b" l="l" r="r" t="t"/>
              <a:pathLst>
                <a:path extrusionOk="0" h="786424" w="786424">
                  <a:moveTo>
                    <a:pt x="422669" y="16269"/>
                  </a:moveTo>
                  <a:lnTo>
                    <a:pt x="770155" y="363755"/>
                  </a:lnTo>
                  <a:cubicBezTo>
                    <a:pt x="786424" y="380024"/>
                    <a:pt x="786424" y="406400"/>
                    <a:pt x="770155" y="422669"/>
                  </a:cubicBezTo>
                  <a:lnTo>
                    <a:pt x="422669" y="770155"/>
                  </a:lnTo>
                  <a:cubicBezTo>
                    <a:pt x="406400" y="786424"/>
                    <a:pt x="380024" y="786424"/>
                    <a:pt x="363755" y="770155"/>
                  </a:cubicBezTo>
                  <a:lnTo>
                    <a:pt x="16269" y="422669"/>
                  </a:lnTo>
                  <a:cubicBezTo>
                    <a:pt x="0" y="406400"/>
                    <a:pt x="0" y="380024"/>
                    <a:pt x="16269" y="363755"/>
                  </a:cubicBezTo>
                  <a:lnTo>
                    <a:pt x="363755" y="16269"/>
                  </a:lnTo>
                  <a:cubicBezTo>
                    <a:pt x="380024" y="0"/>
                    <a:pt x="406400" y="0"/>
                    <a:pt x="422669" y="1626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18"/>
          <p:cNvGrpSpPr/>
          <p:nvPr/>
        </p:nvGrpSpPr>
        <p:grpSpPr>
          <a:xfrm>
            <a:off x="1122672" y="3940346"/>
            <a:ext cx="836490" cy="836490"/>
            <a:chOff x="20849" y="20849"/>
            <a:chExt cx="771101" cy="771101"/>
          </a:xfrm>
        </p:grpSpPr>
        <p:sp>
          <p:nvSpPr>
            <p:cNvPr id="161" name="Google Shape;161;p18"/>
            <p:cNvSpPr/>
            <p:nvPr/>
          </p:nvSpPr>
          <p:spPr>
            <a:xfrm>
              <a:off x="20849" y="20849"/>
              <a:ext cx="771101" cy="771101"/>
            </a:xfrm>
            <a:custGeom>
              <a:rect b="b" l="l" r="r" t="t"/>
              <a:pathLst>
                <a:path extrusionOk="0" h="771101" w="771101">
                  <a:moveTo>
                    <a:pt x="432119" y="25719"/>
                  </a:moveTo>
                  <a:lnTo>
                    <a:pt x="745383" y="338983"/>
                  </a:lnTo>
                  <a:cubicBezTo>
                    <a:pt x="771102" y="364702"/>
                    <a:pt x="771102" y="406400"/>
                    <a:pt x="745383" y="432119"/>
                  </a:cubicBezTo>
                  <a:lnTo>
                    <a:pt x="432119" y="745383"/>
                  </a:lnTo>
                  <a:cubicBezTo>
                    <a:pt x="406400" y="771102"/>
                    <a:pt x="364702" y="771102"/>
                    <a:pt x="338983" y="745383"/>
                  </a:cubicBezTo>
                  <a:lnTo>
                    <a:pt x="25719" y="432119"/>
                  </a:lnTo>
                  <a:cubicBezTo>
                    <a:pt x="0" y="406400"/>
                    <a:pt x="0" y="364702"/>
                    <a:pt x="25719" y="338983"/>
                  </a:cubicBezTo>
                  <a:lnTo>
                    <a:pt x="338983" y="25719"/>
                  </a:lnTo>
                  <a:cubicBezTo>
                    <a:pt x="364702" y="0"/>
                    <a:pt x="406400" y="0"/>
                    <a:pt x="432119" y="2571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18"/>
          <p:cNvGrpSpPr/>
          <p:nvPr/>
        </p:nvGrpSpPr>
        <p:grpSpPr>
          <a:xfrm>
            <a:off x="8435660" y="3353127"/>
            <a:ext cx="1416700" cy="1416700"/>
            <a:chOff x="16296" y="16296"/>
            <a:chExt cx="780207" cy="780207"/>
          </a:xfrm>
        </p:grpSpPr>
        <p:sp>
          <p:nvSpPr>
            <p:cNvPr id="164" name="Google Shape;164;p18"/>
            <p:cNvSpPr/>
            <p:nvPr/>
          </p:nvSpPr>
          <p:spPr>
            <a:xfrm>
              <a:off x="16296" y="16296"/>
              <a:ext cx="780207" cy="780207"/>
            </a:xfrm>
            <a:custGeom>
              <a:rect b="b" l="l" r="r" t="t"/>
              <a:pathLst>
                <a:path extrusionOk="0" h="780207" w="780207">
                  <a:moveTo>
                    <a:pt x="417924" y="11524"/>
                  </a:moveTo>
                  <a:lnTo>
                    <a:pt x="768684" y="362284"/>
                  </a:lnTo>
                  <a:cubicBezTo>
                    <a:pt x="776063" y="369663"/>
                    <a:pt x="780208" y="379670"/>
                    <a:pt x="780208" y="390104"/>
                  </a:cubicBezTo>
                  <a:cubicBezTo>
                    <a:pt x="780208" y="400538"/>
                    <a:pt x="776063" y="410545"/>
                    <a:pt x="768684" y="417924"/>
                  </a:cubicBezTo>
                  <a:lnTo>
                    <a:pt x="417924" y="768684"/>
                  </a:lnTo>
                  <a:cubicBezTo>
                    <a:pt x="410545" y="776063"/>
                    <a:pt x="400538" y="780208"/>
                    <a:pt x="390104" y="780208"/>
                  </a:cubicBezTo>
                  <a:cubicBezTo>
                    <a:pt x="379670" y="780208"/>
                    <a:pt x="369663" y="776063"/>
                    <a:pt x="362284" y="768684"/>
                  </a:cubicBezTo>
                  <a:lnTo>
                    <a:pt x="11524" y="417924"/>
                  </a:lnTo>
                  <a:cubicBezTo>
                    <a:pt x="4145" y="410545"/>
                    <a:pt x="0" y="400538"/>
                    <a:pt x="0" y="390104"/>
                  </a:cubicBezTo>
                  <a:cubicBezTo>
                    <a:pt x="0" y="379670"/>
                    <a:pt x="4145" y="369663"/>
                    <a:pt x="11524" y="362284"/>
                  </a:cubicBezTo>
                  <a:lnTo>
                    <a:pt x="362284" y="11524"/>
                  </a:lnTo>
                  <a:cubicBezTo>
                    <a:pt x="369663" y="4145"/>
                    <a:pt x="379670" y="0"/>
                    <a:pt x="390104" y="0"/>
                  </a:cubicBezTo>
                  <a:cubicBezTo>
                    <a:pt x="400538" y="0"/>
                    <a:pt x="410545" y="4145"/>
                    <a:pt x="417924" y="11524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18"/>
          <p:cNvGrpSpPr/>
          <p:nvPr/>
        </p:nvGrpSpPr>
        <p:grpSpPr>
          <a:xfrm>
            <a:off x="8428686" y="3997483"/>
            <a:ext cx="609071" cy="609071"/>
            <a:chOff x="28095" y="28095"/>
            <a:chExt cx="756610" cy="756610"/>
          </a:xfrm>
        </p:grpSpPr>
        <p:sp>
          <p:nvSpPr>
            <p:cNvPr id="167" name="Google Shape;167;p18"/>
            <p:cNvSpPr/>
            <p:nvPr/>
          </p:nvSpPr>
          <p:spPr>
            <a:xfrm>
              <a:off x="28095" y="28095"/>
              <a:ext cx="756610" cy="756610"/>
            </a:xfrm>
            <a:custGeom>
              <a:rect b="b" l="l" r="r" t="t"/>
              <a:pathLst>
                <a:path extrusionOk="0" h="756610" w="756610">
                  <a:moveTo>
                    <a:pt x="441057" y="34657"/>
                  </a:moveTo>
                  <a:lnTo>
                    <a:pt x="721953" y="315553"/>
                  </a:lnTo>
                  <a:cubicBezTo>
                    <a:pt x="756610" y="350210"/>
                    <a:pt x="756610" y="406400"/>
                    <a:pt x="721953" y="441057"/>
                  </a:cubicBezTo>
                  <a:lnTo>
                    <a:pt x="441057" y="721953"/>
                  </a:lnTo>
                  <a:cubicBezTo>
                    <a:pt x="406400" y="756610"/>
                    <a:pt x="350210" y="756610"/>
                    <a:pt x="315553" y="721953"/>
                  </a:cubicBezTo>
                  <a:lnTo>
                    <a:pt x="34657" y="441057"/>
                  </a:lnTo>
                  <a:cubicBezTo>
                    <a:pt x="0" y="406400"/>
                    <a:pt x="0" y="350210"/>
                    <a:pt x="34657" y="315553"/>
                  </a:cubicBezTo>
                  <a:lnTo>
                    <a:pt x="315553" y="34657"/>
                  </a:lnTo>
                  <a:cubicBezTo>
                    <a:pt x="350210" y="0"/>
                    <a:pt x="406400" y="0"/>
                    <a:pt x="441057" y="3465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FFBD5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18"/>
          <p:cNvGrpSpPr/>
          <p:nvPr/>
        </p:nvGrpSpPr>
        <p:grpSpPr>
          <a:xfrm>
            <a:off x="8057565" y="3684263"/>
            <a:ext cx="836490" cy="836490"/>
            <a:chOff x="20849" y="20849"/>
            <a:chExt cx="771101" cy="771101"/>
          </a:xfrm>
        </p:grpSpPr>
        <p:sp>
          <p:nvSpPr>
            <p:cNvPr id="170" name="Google Shape;170;p18"/>
            <p:cNvSpPr/>
            <p:nvPr/>
          </p:nvSpPr>
          <p:spPr>
            <a:xfrm>
              <a:off x="20849" y="20849"/>
              <a:ext cx="771101" cy="771101"/>
            </a:xfrm>
            <a:custGeom>
              <a:rect b="b" l="l" r="r" t="t"/>
              <a:pathLst>
                <a:path extrusionOk="0" h="771101" w="771101">
                  <a:moveTo>
                    <a:pt x="432119" y="25719"/>
                  </a:moveTo>
                  <a:lnTo>
                    <a:pt x="745383" y="338983"/>
                  </a:lnTo>
                  <a:cubicBezTo>
                    <a:pt x="771102" y="364702"/>
                    <a:pt x="771102" y="406400"/>
                    <a:pt x="745383" y="432119"/>
                  </a:cubicBezTo>
                  <a:lnTo>
                    <a:pt x="432119" y="745383"/>
                  </a:lnTo>
                  <a:cubicBezTo>
                    <a:pt x="406400" y="771102"/>
                    <a:pt x="364702" y="771102"/>
                    <a:pt x="338983" y="745383"/>
                  </a:cubicBezTo>
                  <a:lnTo>
                    <a:pt x="25719" y="432119"/>
                  </a:lnTo>
                  <a:cubicBezTo>
                    <a:pt x="0" y="406400"/>
                    <a:pt x="0" y="364702"/>
                    <a:pt x="25719" y="338983"/>
                  </a:cubicBezTo>
                  <a:lnTo>
                    <a:pt x="338983" y="25719"/>
                  </a:lnTo>
                  <a:cubicBezTo>
                    <a:pt x="364702" y="0"/>
                    <a:pt x="406400" y="0"/>
                    <a:pt x="432119" y="2571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8"/>
          <p:cNvGrpSpPr/>
          <p:nvPr/>
        </p:nvGrpSpPr>
        <p:grpSpPr>
          <a:xfrm>
            <a:off x="600608" y="4004458"/>
            <a:ext cx="325109" cy="325109"/>
            <a:chOff x="62587" y="62587"/>
            <a:chExt cx="687625" cy="687625"/>
          </a:xfrm>
        </p:grpSpPr>
        <p:sp>
          <p:nvSpPr>
            <p:cNvPr id="173" name="Google Shape;173;p18"/>
            <p:cNvSpPr/>
            <p:nvPr/>
          </p:nvSpPr>
          <p:spPr>
            <a:xfrm>
              <a:off x="62587" y="62587"/>
              <a:ext cx="687625" cy="687625"/>
            </a:xfrm>
            <a:custGeom>
              <a:rect b="b" l="l" r="r" t="t"/>
              <a:pathLst>
                <a:path extrusionOk="0" h="687625" w="687625">
                  <a:moveTo>
                    <a:pt x="450657" y="44257"/>
                  </a:moveTo>
                  <a:lnTo>
                    <a:pt x="643369" y="236969"/>
                  </a:lnTo>
                  <a:cubicBezTo>
                    <a:pt x="671706" y="265306"/>
                    <a:pt x="687625" y="303739"/>
                    <a:pt x="687625" y="343813"/>
                  </a:cubicBezTo>
                  <a:cubicBezTo>
                    <a:pt x="687625" y="383887"/>
                    <a:pt x="671706" y="422320"/>
                    <a:pt x="643369" y="450657"/>
                  </a:cubicBezTo>
                  <a:lnTo>
                    <a:pt x="450657" y="643369"/>
                  </a:lnTo>
                  <a:cubicBezTo>
                    <a:pt x="422320" y="671706"/>
                    <a:pt x="383887" y="687625"/>
                    <a:pt x="343813" y="687625"/>
                  </a:cubicBezTo>
                  <a:cubicBezTo>
                    <a:pt x="303739" y="687625"/>
                    <a:pt x="265306" y="671706"/>
                    <a:pt x="236969" y="643369"/>
                  </a:cubicBezTo>
                  <a:lnTo>
                    <a:pt x="44257" y="450657"/>
                  </a:lnTo>
                  <a:cubicBezTo>
                    <a:pt x="15920" y="422320"/>
                    <a:pt x="0" y="383887"/>
                    <a:pt x="0" y="343813"/>
                  </a:cubicBezTo>
                  <a:cubicBezTo>
                    <a:pt x="0" y="303739"/>
                    <a:pt x="15920" y="265306"/>
                    <a:pt x="44257" y="236969"/>
                  </a:cubicBezTo>
                  <a:lnTo>
                    <a:pt x="236969" y="44257"/>
                  </a:lnTo>
                  <a:cubicBezTo>
                    <a:pt x="265306" y="15920"/>
                    <a:pt x="303739" y="0"/>
                    <a:pt x="343813" y="0"/>
                  </a:cubicBezTo>
                  <a:cubicBezTo>
                    <a:pt x="383887" y="0"/>
                    <a:pt x="422320" y="15920"/>
                    <a:pt x="450657" y="44257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339825" y="625475"/>
            <a:ext cx="8464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435094" y="2313775"/>
            <a:ext cx="40620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indent="-3048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indent="-3048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179" name="Google Shape;179;p19"/>
          <p:cNvSpPr txBox="1"/>
          <p:nvPr>
            <p:ph idx="2" type="body"/>
          </p:nvPr>
        </p:nvSpPr>
        <p:spPr>
          <a:xfrm>
            <a:off x="4645405" y="2313775"/>
            <a:ext cx="40635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indent="-3048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indent="-3048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grpSp>
        <p:nvGrpSpPr>
          <p:cNvPr id="180" name="Google Shape;180;p19"/>
          <p:cNvGrpSpPr/>
          <p:nvPr/>
        </p:nvGrpSpPr>
        <p:grpSpPr>
          <a:xfrm>
            <a:off x="0" y="4538734"/>
            <a:ext cx="5956923" cy="606702"/>
            <a:chOff x="0" y="-47625"/>
            <a:chExt cx="3137700" cy="319569"/>
          </a:xfrm>
        </p:grpSpPr>
        <p:sp>
          <p:nvSpPr>
            <p:cNvPr id="181" name="Google Shape;181;p19"/>
            <p:cNvSpPr/>
            <p:nvPr/>
          </p:nvSpPr>
          <p:spPr>
            <a:xfrm>
              <a:off x="0" y="0"/>
              <a:ext cx="3137694" cy="271944"/>
            </a:xfrm>
            <a:custGeom>
              <a:rect b="b" l="l" r="r" t="t"/>
              <a:pathLst>
                <a:path extrusionOk="0" h="271944" w="3137694">
                  <a:moveTo>
                    <a:pt x="0" y="0"/>
                  </a:moveTo>
                  <a:lnTo>
                    <a:pt x="3137694" y="0"/>
                  </a:lnTo>
                  <a:lnTo>
                    <a:pt x="3137694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82" name="Google Shape;182;p19"/>
            <p:cNvSpPr txBox="1"/>
            <p:nvPr/>
          </p:nvSpPr>
          <p:spPr>
            <a:xfrm>
              <a:off x="0" y="-47625"/>
              <a:ext cx="31377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19"/>
          <p:cNvGrpSpPr/>
          <p:nvPr/>
        </p:nvGrpSpPr>
        <p:grpSpPr>
          <a:xfrm>
            <a:off x="5834900" y="4538734"/>
            <a:ext cx="3309209" cy="606702"/>
            <a:chOff x="0" y="-47625"/>
            <a:chExt cx="1743065" cy="319569"/>
          </a:xfrm>
        </p:grpSpPr>
        <p:sp>
          <p:nvSpPr>
            <p:cNvPr id="184" name="Google Shape;184;p19"/>
            <p:cNvSpPr/>
            <p:nvPr/>
          </p:nvSpPr>
          <p:spPr>
            <a:xfrm>
              <a:off x="0" y="0"/>
              <a:ext cx="1743065" cy="271944"/>
            </a:xfrm>
            <a:custGeom>
              <a:rect b="b" l="l" r="r" t="t"/>
              <a:pathLst>
                <a:path extrusionOk="0" h="271944" w="1743065">
                  <a:moveTo>
                    <a:pt x="0" y="0"/>
                  </a:moveTo>
                  <a:lnTo>
                    <a:pt x="1743065" y="0"/>
                  </a:lnTo>
                  <a:lnTo>
                    <a:pt x="1743065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85" name="Google Shape;185;p19"/>
            <p:cNvSpPr txBox="1"/>
            <p:nvPr/>
          </p:nvSpPr>
          <p:spPr>
            <a:xfrm>
              <a:off x="0" y="-47625"/>
              <a:ext cx="17430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19"/>
          <p:cNvGrpSpPr/>
          <p:nvPr/>
        </p:nvGrpSpPr>
        <p:grpSpPr>
          <a:xfrm rot="5400000">
            <a:off x="8441091" y="653848"/>
            <a:ext cx="617688" cy="514753"/>
            <a:chOff x="78908" y="78908"/>
            <a:chExt cx="1647169" cy="1372676"/>
          </a:xfrm>
        </p:grpSpPr>
        <p:grpSp>
          <p:nvGrpSpPr>
            <p:cNvPr id="187" name="Google Shape;187;p19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88" name="Google Shape;188;p19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9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" name="Google Shape;190;p19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91" name="Google Shape;191;p19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9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" name="Google Shape;193;p19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94" name="Google Shape;194;p19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9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6" name="Google Shape;196;p19"/>
          <p:cNvGrpSpPr/>
          <p:nvPr/>
        </p:nvGrpSpPr>
        <p:grpSpPr>
          <a:xfrm>
            <a:off x="650658" y="4027972"/>
            <a:ext cx="405580" cy="405580"/>
            <a:chOff x="51748" y="51748"/>
            <a:chExt cx="709304" cy="709304"/>
          </a:xfrm>
        </p:grpSpPr>
        <p:sp>
          <p:nvSpPr>
            <p:cNvPr id="197" name="Google Shape;197;p19"/>
            <p:cNvSpPr/>
            <p:nvPr/>
          </p:nvSpPr>
          <p:spPr>
            <a:xfrm>
              <a:off x="51748" y="51748"/>
              <a:ext cx="709304" cy="709304"/>
            </a:xfrm>
            <a:custGeom>
              <a:rect b="b" l="l" r="r" t="t"/>
              <a:pathLst>
                <a:path extrusionOk="0" h="709304" w="709304">
                  <a:moveTo>
                    <a:pt x="442991" y="36591"/>
                  </a:moveTo>
                  <a:lnTo>
                    <a:pt x="672713" y="266313"/>
                  </a:lnTo>
                  <a:cubicBezTo>
                    <a:pt x="696142" y="289742"/>
                    <a:pt x="709304" y="321518"/>
                    <a:pt x="709304" y="354652"/>
                  </a:cubicBezTo>
                  <a:cubicBezTo>
                    <a:pt x="709304" y="387786"/>
                    <a:pt x="696142" y="419562"/>
                    <a:pt x="672713" y="442991"/>
                  </a:cubicBezTo>
                  <a:lnTo>
                    <a:pt x="442991" y="672713"/>
                  </a:lnTo>
                  <a:cubicBezTo>
                    <a:pt x="419562" y="696142"/>
                    <a:pt x="387786" y="709304"/>
                    <a:pt x="354652" y="709304"/>
                  </a:cubicBezTo>
                  <a:cubicBezTo>
                    <a:pt x="321518" y="709304"/>
                    <a:pt x="289742" y="696142"/>
                    <a:pt x="266313" y="672713"/>
                  </a:cubicBezTo>
                  <a:lnTo>
                    <a:pt x="36591" y="442991"/>
                  </a:lnTo>
                  <a:cubicBezTo>
                    <a:pt x="13162" y="419562"/>
                    <a:pt x="0" y="387786"/>
                    <a:pt x="0" y="354652"/>
                  </a:cubicBezTo>
                  <a:cubicBezTo>
                    <a:pt x="0" y="321518"/>
                    <a:pt x="13162" y="289742"/>
                    <a:pt x="36591" y="266313"/>
                  </a:cubicBezTo>
                  <a:lnTo>
                    <a:pt x="266313" y="36591"/>
                  </a:lnTo>
                  <a:cubicBezTo>
                    <a:pt x="289742" y="13162"/>
                    <a:pt x="321518" y="0"/>
                    <a:pt x="354652" y="0"/>
                  </a:cubicBezTo>
                  <a:cubicBezTo>
                    <a:pt x="387786" y="0"/>
                    <a:pt x="419562" y="13162"/>
                    <a:pt x="442991" y="365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FFBD5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9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19"/>
          <p:cNvGrpSpPr/>
          <p:nvPr/>
        </p:nvGrpSpPr>
        <p:grpSpPr>
          <a:xfrm>
            <a:off x="1013639" y="4210933"/>
            <a:ext cx="836490" cy="836490"/>
            <a:chOff x="20849" y="20849"/>
            <a:chExt cx="771101" cy="771101"/>
          </a:xfrm>
        </p:grpSpPr>
        <p:sp>
          <p:nvSpPr>
            <p:cNvPr id="200" name="Google Shape;200;p19"/>
            <p:cNvSpPr/>
            <p:nvPr/>
          </p:nvSpPr>
          <p:spPr>
            <a:xfrm>
              <a:off x="20849" y="20849"/>
              <a:ext cx="771101" cy="771101"/>
            </a:xfrm>
            <a:custGeom>
              <a:rect b="b" l="l" r="r" t="t"/>
              <a:pathLst>
                <a:path extrusionOk="0" h="771101" w="771101">
                  <a:moveTo>
                    <a:pt x="432119" y="25719"/>
                  </a:moveTo>
                  <a:lnTo>
                    <a:pt x="745383" y="338983"/>
                  </a:lnTo>
                  <a:cubicBezTo>
                    <a:pt x="771102" y="364702"/>
                    <a:pt x="771102" y="406400"/>
                    <a:pt x="745383" y="432119"/>
                  </a:cubicBezTo>
                  <a:lnTo>
                    <a:pt x="432119" y="745383"/>
                  </a:lnTo>
                  <a:cubicBezTo>
                    <a:pt x="406400" y="771102"/>
                    <a:pt x="364702" y="771102"/>
                    <a:pt x="338983" y="745383"/>
                  </a:cubicBezTo>
                  <a:lnTo>
                    <a:pt x="25719" y="432119"/>
                  </a:lnTo>
                  <a:cubicBezTo>
                    <a:pt x="0" y="406400"/>
                    <a:pt x="0" y="364702"/>
                    <a:pt x="25719" y="338983"/>
                  </a:cubicBezTo>
                  <a:lnTo>
                    <a:pt x="338983" y="25719"/>
                  </a:lnTo>
                  <a:cubicBezTo>
                    <a:pt x="364702" y="0"/>
                    <a:pt x="406400" y="0"/>
                    <a:pt x="432119" y="2571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9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oogle Shape;202;p19"/>
          <p:cNvGrpSpPr/>
          <p:nvPr/>
        </p:nvGrpSpPr>
        <p:grpSpPr>
          <a:xfrm>
            <a:off x="223312" y="4754854"/>
            <a:ext cx="1337422" cy="1337422"/>
            <a:chOff x="13295" y="13295"/>
            <a:chExt cx="786210" cy="786210"/>
          </a:xfrm>
        </p:grpSpPr>
        <p:sp>
          <p:nvSpPr>
            <p:cNvPr id="203" name="Google Shape;203;p19"/>
            <p:cNvSpPr/>
            <p:nvPr/>
          </p:nvSpPr>
          <p:spPr>
            <a:xfrm>
              <a:off x="13295" y="13295"/>
              <a:ext cx="786210" cy="786210"/>
            </a:xfrm>
            <a:custGeom>
              <a:rect b="b" l="l" r="r" t="t"/>
              <a:pathLst>
                <a:path extrusionOk="0" h="786210" w="786210">
                  <a:moveTo>
                    <a:pt x="422800" y="16400"/>
                  </a:moveTo>
                  <a:lnTo>
                    <a:pt x="769810" y="363410"/>
                  </a:lnTo>
                  <a:cubicBezTo>
                    <a:pt x="786210" y="379810"/>
                    <a:pt x="786210" y="406400"/>
                    <a:pt x="769810" y="422800"/>
                  </a:cubicBezTo>
                  <a:lnTo>
                    <a:pt x="422800" y="769810"/>
                  </a:lnTo>
                  <a:cubicBezTo>
                    <a:pt x="406400" y="786210"/>
                    <a:pt x="379810" y="786210"/>
                    <a:pt x="363410" y="769810"/>
                  </a:cubicBezTo>
                  <a:lnTo>
                    <a:pt x="16400" y="422800"/>
                  </a:lnTo>
                  <a:cubicBezTo>
                    <a:pt x="0" y="406400"/>
                    <a:pt x="0" y="379810"/>
                    <a:pt x="16400" y="363410"/>
                  </a:cubicBezTo>
                  <a:lnTo>
                    <a:pt x="363410" y="16400"/>
                  </a:lnTo>
                  <a:cubicBezTo>
                    <a:pt x="379810" y="0"/>
                    <a:pt x="406400" y="0"/>
                    <a:pt x="422800" y="16400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9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/>
          <p:nvPr>
            <p:ph type="title"/>
          </p:nvPr>
        </p:nvSpPr>
        <p:spPr>
          <a:xfrm>
            <a:off x="339825" y="625475"/>
            <a:ext cx="8464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grpSp>
        <p:nvGrpSpPr>
          <p:cNvPr id="208" name="Google Shape;208;p20"/>
          <p:cNvGrpSpPr/>
          <p:nvPr/>
        </p:nvGrpSpPr>
        <p:grpSpPr>
          <a:xfrm>
            <a:off x="-3138504" y="739391"/>
            <a:ext cx="6355485" cy="6355485"/>
            <a:chOff x="2872" y="2872"/>
            <a:chExt cx="807056" cy="807056"/>
          </a:xfrm>
        </p:grpSpPr>
        <p:sp>
          <p:nvSpPr>
            <p:cNvPr id="209" name="Google Shape;209;p20"/>
            <p:cNvSpPr/>
            <p:nvPr/>
          </p:nvSpPr>
          <p:spPr>
            <a:xfrm>
              <a:off x="2872" y="2872"/>
              <a:ext cx="807056" cy="807056"/>
            </a:xfrm>
            <a:custGeom>
              <a:rect b="b" l="l" r="r" t="t"/>
              <a:pathLst>
                <a:path extrusionOk="0" h="807056" w="807056">
                  <a:moveTo>
                    <a:pt x="409943" y="3543"/>
                  </a:moveTo>
                  <a:lnTo>
                    <a:pt x="803513" y="397113"/>
                  </a:lnTo>
                  <a:cubicBezTo>
                    <a:pt x="807056" y="400656"/>
                    <a:pt x="807056" y="406400"/>
                    <a:pt x="803513" y="409943"/>
                  </a:cubicBezTo>
                  <a:lnTo>
                    <a:pt x="409943" y="803513"/>
                  </a:lnTo>
                  <a:cubicBezTo>
                    <a:pt x="406400" y="807056"/>
                    <a:pt x="400656" y="807056"/>
                    <a:pt x="397113" y="803513"/>
                  </a:cubicBezTo>
                  <a:lnTo>
                    <a:pt x="3543" y="409943"/>
                  </a:lnTo>
                  <a:cubicBezTo>
                    <a:pt x="0" y="406400"/>
                    <a:pt x="0" y="400656"/>
                    <a:pt x="3543" y="397113"/>
                  </a:cubicBezTo>
                  <a:lnTo>
                    <a:pt x="397113" y="3543"/>
                  </a:lnTo>
                  <a:cubicBezTo>
                    <a:pt x="400656" y="0"/>
                    <a:pt x="406400" y="0"/>
                    <a:pt x="409943" y="354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20"/>
          <p:cNvGrpSpPr/>
          <p:nvPr/>
        </p:nvGrpSpPr>
        <p:grpSpPr>
          <a:xfrm>
            <a:off x="0" y="4538734"/>
            <a:ext cx="9144300" cy="606702"/>
            <a:chOff x="0" y="-47625"/>
            <a:chExt cx="4816592" cy="319569"/>
          </a:xfrm>
        </p:grpSpPr>
        <p:sp>
          <p:nvSpPr>
            <p:cNvPr id="212" name="Google Shape;212;p20"/>
            <p:cNvSpPr/>
            <p:nvPr/>
          </p:nvSpPr>
          <p:spPr>
            <a:xfrm>
              <a:off x="0" y="0"/>
              <a:ext cx="4816592" cy="271944"/>
            </a:xfrm>
            <a:custGeom>
              <a:rect b="b" l="l" r="r" t="t"/>
              <a:pathLst>
                <a:path extrusionOk="0" h="2719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213" name="Google Shape;213;p20"/>
            <p:cNvSpPr txBox="1"/>
            <p:nvPr/>
          </p:nvSpPr>
          <p:spPr>
            <a:xfrm>
              <a:off x="0" y="-47625"/>
              <a:ext cx="4816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20"/>
          <p:cNvGrpSpPr/>
          <p:nvPr/>
        </p:nvGrpSpPr>
        <p:grpSpPr>
          <a:xfrm rot="5400000">
            <a:off x="8320805" y="497174"/>
            <a:ext cx="617688" cy="514753"/>
            <a:chOff x="78908" y="78908"/>
            <a:chExt cx="1647169" cy="1372676"/>
          </a:xfrm>
        </p:grpSpPr>
        <p:grpSp>
          <p:nvGrpSpPr>
            <p:cNvPr id="215" name="Google Shape;215;p20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216" name="Google Shape;216;p20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0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" name="Google Shape;218;p20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219" name="Google Shape;219;p20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0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20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222" name="Google Shape;222;p20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2235B8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0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4" name="Google Shape;224;p20"/>
          <p:cNvGrpSpPr/>
          <p:nvPr/>
        </p:nvGrpSpPr>
        <p:grpSpPr>
          <a:xfrm>
            <a:off x="3372162" y="3875545"/>
            <a:ext cx="1411386" cy="1411386"/>
            <a:chOff x="12620" y="12620"/>
            <a:chExt cx="787560" cy="787560"/>
          </a:xfrm>
        </p:grpSpPr>
        <p:sp>
          <p:nvSpPr>
            <p:cNvPr id="225" name="Google Shape;225;p20"/>
            <p:cNvSpPr/>
            <p:nvPr/>
          </p:nvSpPr>
          <p:spPr>
            <a:xfrm>
              <a:off x="12620" y="12620"/>
              <a:ext cx="787560" cy="787560"/>
            </a:xfrm>
            <a:custGeom>
              <a:rect b="b" l="l" r="r" t="t"/>
              <a:pathLst>
                <a:path extrusionOk="0" h="787560" w="787560">
                  <a:moveTo>
                    <a:pt x="421968" y="15568"/>
                  </a:moveTo>
                  <a:lnTo>
                    <a:pt x="771992" y="365592"/>
                  </a:lnTo>
                  <a:cubicBezTo>
                    <a:pt x="787560" y="381160"/>
                    <a:pt x="787560" y="406400"/>
                    <a:pt x="771992" y="421968"/>
                  </a:cubicBezTo>
                  <a:lnTo>
                    <a:pt x="421968" y="771992"/>
                  </a:lnTo>
                  <a:cubicBezTo>
                    <a:pt x="406400" y="787560"/>
                    <a:pt x="381160" y="787560"/>
                    <a:pt x="365592" y="771992"/>
                  </a:cubicBezTo>
                  <a:lnTo>
                    <a:pt x="15568" y="421968"/>
                  </a:lnTo>
                  <a:cubicBezTo>
                    <a:pt x="0" y="406400"/>
                    <a:pt x="0" y="381160"/>
                    <a:pt x="15568" y="365592"/>
                  </a:cubicBezTo>
                  <a:lnTo>
                    <a:pt x="365592" y="15568"/>
                  </a:lnTo>
                  <a:cubicBezTo>
                    <a:pt x="381160" y="0"/>
                    <a:pt x="406400" y="0"/>
                    <a:pt x="421968" y="1556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0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20"/>
          <p:cNvGrpSpPr/>
          <p:nvPr/>
        </p:nvGrpSpPr>
        <p:grpSpPr>
          <a:xfrm>
            <a:off x="1720808" y="3875546"/>
            <a:ext cx="2535898" cy="2535898"/>
            <a:chOff x="7122" y="7122"/>
            <a:chExt cx="798557" cy="798557"/>
          </a:xfrm>
        </p:grpSpPr>
        <p:sp>
          <p:nvSpPr>
            <p:cNvPr id="228" name="Google Shape;228;p20"/>
            <p:cNvSpPr/>
            <p:nvPr/>
          </p:nvSpPr>
          <p:spPr>
            <a:xfrm>
              <a:off x="7122" y="7122"/>
              <a:ext cx="798557" cy="798557"/>
            </a:xfrm>
            <a:custGeom>
              <a:rect b="b" l="l" r="r" t="t"/>
              <a:pathLst>
                <a:path extrusionOk="0" h="798557" w="798557">
                  <a:moveTo>
                    <a:pt x="415185" y="8785"/>
                  </a:moveTo>
                  <a:lnTo>
                    <a:pt x="789771" y="383371"/>
                  </a:lnTo>
                  <a:cubicBezTo>
                    <a:pt x="798556" y="392156"/>
                    <a:pt x="798556" y="406400"/>
                    <a:pt x="789771" y="415185"/>
                  </a:cubicBezTo>
                  <a:lnTo>
                    <a:pt x="415185" y="789771"/>
                  </a:lnTo>
                  <a:cubicBezTo>
                    <a:pt x="406400" y="798556"/>
                    <a:pt x="392156" y="798556"/>
                    <a:pt x="383371" y="789771"/>
                  </a:cubicBezTo>
                  <a:lnTo>
                    <a:pt x="8785" y="415185"/>
                  </a:lnTo>
                  <a:cubicBezTo>
                    <a:pt x="0" y="406400"/>
                    <a:pt x="0" y="392156"/>
                    <a:pt x="8785" y="383371"/>
                  </a:cubicBezTo>
                  <a:lnTo>
                    <a:pt x="383371" y="8785"/>
                  </a:lnTo>
                  <a:cubicBezTo>
                    <a:pt x="392156" y="0"/>
                    <a:pt x="406400" y="0"/>
                    <a:pt x="415185" y="878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0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" name="Google Shape;23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/>
          <p:nvPr>
            <p:ph type="title"/>
          </p:nvPr>
        </p:nvSpPr>
        <p:spPr>
          <a:xfrm>
            <a:off x="399375" y="922338"/>
            <a:ext cx="83454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33" name="Google Shape;233;p21"/>
          <p:cNvSpPr txBox="1"/>
          <p:nvPr>
            <p:ph idx="1" type="body"/>
          </p:nvPr>
        </p:nvSpPr>
        <p:spPr>
          <a:xfrm>
            <a:off x="3988875" y="2146300"/>
            <a:ext cx="4333200" cy="22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indent="-3048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indent="-3048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234" name="Google Shape;234;p21"/>
          <p:cNvSpPr txBox="1"/>
          <p:nvPr>
            <p:ph idx="2" type="body"/>
          </p:nvPr>
        </p:nvSpPr>
        <p:spPr>
          <a:xfrm>
            <a:off x="846663" y="2146300"/>
            <a:ext cx="30003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228600" lvl="1" marL="914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9pPr>
          </a:lstStyle>
          <a:p/>
        </p:txBody>
      </p:sp>
      <p:grpSp>
        <p:nvGrpSpPr>
          <p:cNvPr id="235" name="Google Shape;235;p21"/>
          <p:cNvGrpSpPr/>
          <p:nvPr/>
        </p:nvGrpSpPr>
        <p:grpSpPr>
          <a:xfrm>
            <a:off x="5072982" y="4538734"/>
            <a:ext cx="4071151" cy="606702"/>
            <a:chOff x="0" y="-47625"/>
            <a:chExt cx="2144404" cy="319569"/>
          </a:xfrm>
        </p:grpSpPr>
        <p:sp>
          <p:nvSpPr>
            <p:cNvPr id="236" name="Google Shape;236;p21"/>
            <p:cNvSpPr/>
            <p:nvPr/>
          </p:nvSpPr>
          <p:spPr>
            <a:xfrm>
              <a:off x="0" y="0"/>
              <a:ext cx="2144404" cy="271944"/>
            </a:xfrm>
            <a:custGeom>
              <a:rect b="b" l="l" r="r" t="t"/>
              <a:pathLst>
                <a:path extrusionOk="0" h="271944" w="2144404">
                  <a:moveTo>
                    <a:pt x="0" y="0"/>
                  </a:moveTo>
                  <a:lnTo>
                    <a:pt x="2144404" y="0"/>
                  </a:lnTo>
                  <a:lnTo>
                    <a:pt x="2144404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237" name="Google Shape;237;p21"/>
            <p:cNvSpPr txBox="1"/>
            <p:nvPr/>
          </p:nvSpPr>
          <p:spPr>
            <a:xfrm>
              <a:off x="0" y="-47625"/>
              <a:ext cx="21444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21"/>
          <p:cNvGrpSpPr/>
          <p:nvPr/>
        </p:nvGrpSpPr>
        <p:grpSpPr>
          <a:xfrm>
            <a:off x="0" y="4538734"/>
            <a:ext cx="5073149" cy="606702"/>
            <a:chOff x="0" y="-47625"/>
            <a:chExt cx="2672188" cy="319569"/>
          </a:xfrm>
        </p:grpSpPr>
        <p:sp>
          <p:nvSpPr>
            <p:cNvPr id="239" name="Google Shape;239;p21"/>
            <p:cNvSpPr/>
            <p:nvPr/>
          </p:nvSpPr>
          <p:spPr>
            <a:xfrm>
              <a:off x="0" y="0"/>
              <a:ext cx="2672188" cy="271944"/>
            </a:xfrm>
            <a:custGeom>
              <a:rect b="b" l="l" r="r" t="t"/>
              <a:pathLst>
                <a:path extrusionOk="0" h="271944" w="2672188">
                  <a:moveTo>
                    <a:pt x="0" y="0"/>
                  </a:moveTo>
                  <a:lnTo>
                    <a:pt x="2672188" y="0"/>
                  </a:lnTo>
                  <a:lnTo>
                    <a:pt x="2672188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240" name="Google Shape;240;p21"/>
            <p:cNvSpPr txBox="1"/>
            <p:nvPr/>
          </p:nvSpPr>
          <p:spPr>
            <a:xfrm>
              <a:off x="0" y="-47625"/>
              <a:ext cx="26721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21"/>
          <p:cNvGrpSpPr/>
          <p:nvPr/>
        </p:nvGrpSpPr>
        <p:grpSpPr>
          <a:xfrm>
            <a:off x="8321926" y="780850"/>
            <a:ext cx="617688" cy="514753"/>
            <a:chOff x="78908" y="78908"/>
            <a:chExt cx="1647169" cy="1372676"/>
          </a:xfrm>
        </p:grpSpPr>
        <p:grpSp>
          <p:nvGrpSpPr>
            <p:cNvPr id="242" name="Google Shape;242;p21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243" name="Google Shape;243;p21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2235B8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1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21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246" name="Google Shape;246;p21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1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21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249" name="Google Shape;249;p21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1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1" name="Google Shape;25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22"/>
          <p:cNvGrpSpPr/>
          <p:nvPr/>
        </p:nvGrpSpPr>
        <p:grpSpPr>
          <a:xfrm>
            <a:off x="6609288" y="-90415"/>
            <a:ext cx="2534992" cy="5236004"/>
            <a:chOff x="0" y="-47625"/>
            <a:chExt cx="1767900" cy="2757969"/>
          </a:xfrm>
        </p:grpSpPr>
        <p:sp>
          <p:nvSpPr>
            <p:cNvPr id="254" name="Google Shape;254;p22"/>
            <p:cNvSpPr/>
            <p:nvPr/>
          </p:nvSpPr>
          <p:spPr>
            <a:xfrm>
              <a:off x="0" y="0"/>
              <a:ext cx="1767753" cy="2710344"/>
            </a:xfrm>
            <a:custGeom>
              <a:rect b="b" l="l" r="r" t="t"/>
              <a:pathLst>
                <a:path extrusionOk="0" h="2710344" w="1767753">
                  <a:moveTo>
                    <a:pt x="0" y="0"/>
                  </a:moveTo>
                  <a:lnTo>
                    <a:pt x="1767753" y="0"/>
                  </a:lnTo>
                  <a:lnTo>
                    <a:pt x="1767753" y="2710344"/>
                  </a:lnTo>
                  <a:lnTo>
                    <a:pt x="0" y="27103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255" name="Google Shape;255;p22"/>
            <p:cNvSpPr txBox="1"/>
            <p:nvPr/>
          </p:nvSpPr>
          <p:spPr>
            <a:xfrm>
              <a:off x="0" y="-47625"/>
              <a:ext cx="1767900" cy="27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22"/>
          <p:cNvSpPr txBox="1"/>
          <p:nvPr>
            <p:ph type="title"/>
          </p:nvPr>
        </p:nvSpPr>
        <p:spPr>
          <a:xfrm>
            <a:off x="324875" y="2008988"/>
            <a:ext cx="59595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Font typeface="Merriweather"/>
              <a:buNone/>
              <a:defRPr sz="45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57" name="Google Shape;257;p22"/>
          <p:cNvSpPr/>
          <p:nvPr>
            <p:ph idx="2" type="pic"/>
          </p:nvPr>
        </p:nvSpPr>
        <p:spPr>
          <a:xfrm>
            <a:off x="6094563" y="1830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22"/>
          <p:cNvSpPr txBox="1"/>
          <p:nvPr>
            <p:ph idx="1" type="body"/>
          </p:nvPr>
        </p:nvSpPr>
        <p:spPr>
          <a:xfrm>
            <a:off x="991415" y="2528888"/>
            <a:ext cx="3724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indent="-228600" lvl="1" marL="914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9pPr>
          </a:lstStyle>
          <a:p/>
        </p:txBody>
      </p:sp>
      <p:grpSp>
        <p:nvGrpSpPr>
          <p:cNvPr id="259" name="Google Shape;259;p22"/>
          <p:cNvGrpSpPr/>
          <p:nvPr/>
        </p:nvGrpSpPr>
        <p:grpSpPr>
          <a:xfrm>
            <a:off x="0" y="4538735"/>
            <a:ext cx="6609405" cy="606702"/>
            <a:chOff x="0" y="-47625"/>
            <a:chExt cx="3048900" cy="319569"/>
          </a:xfrm>
        </p:grpSpPr>
        <p:sp>
          <p:nvSpPr>
            <p:cNvPr id="260" name="Google Shape;260;p22"/>
            <p:cNvSpPr/>
            <p:nvPr/>
          </p:nvSpPr>
          <p:spPr>
            <a:xfrm>
              <a:off x="0" y="0"/>
              <a:ext cx="3048840" cy="271944"/>
            </a:xfrm>
            <a:custGeom>
              <a:rect b="b" l="l" r="r" t="t"/>
              <a:pathLst>
                <a:path extrusionOk="0" h="271944" w="3048840">
                  <a:moveTo>
                    <a:pt x="0" y="0"/>
                  </a:moveTo>
                  <a:lnTo>
                    <a:pt x="3048840" y="0"/>
                  </a:lnTo>
                  <a:lnTo>
                    <a:pt x="304884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261" name="Google Shape;261;p22"/>
            <p:cNvSpPr txBox="1"/>
            <p:nvPr/>
          </p:nvSpPr>
          <p:spPr>
            <a:xfrm>
              <a:off x="0" y="-47625"/>
              <a:ext cx="30489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p22"/>
          <p:cNvGrpSpPr/>
          <p:nvPr/>
        </p:nvGrpSpPr>
        <p:grpSpPr>
          <a:xfrm>
            <a:off x="5231883" y="712285"/>
            <a:ext cx="4293606" cy="4293606"/>
            <a:chOff x="5525" y="5525"/>
            <a:chExt cx="801749" cy="801749"/>
          </a:xfrm>
        </p:grpSpPr>
        <p:sp>
          <p:nvSpPr>
            <p:cNvPr id="263" name="Google Shape;263;p22"/>
            <p:cNvSpPr/>
            <p:nvPr/>
          </p:nvSpPr>
          <p:spPr>
            <a:xfrm>
              <a:off x="5525" y="5525"/>
              <a:ext cx="801749" cy="801749"/>
            </a:xfrm>
            <a:custGeom>
              <a:rect b="b" l="l" r="r" t="t"/>
              <a:pathLst>
                <a:path extrusionOk="0" h="801749" w="801749">
                  <a:moveTo>
                    <a:pt x="410308" y="3908"/>
                  </a:moveTo>
                  <a:lnTo>
                    <a:pt x="797842" y="391442"/>
                  </a:lnTo>
                  <a:cubicBezTo>
                    <a:pt x="800344" y="393944"/>
                    <a:pt x="801750" y="397337"/>
                    <a:pt x="801750" y="400875"/>
                  </a:cubicBezTo>
                  <a:cubicBezTo>
                    <a:pt x="801750" y="404413"/>
                    <a:pt x="800344" y="407806"/>
                    <a:pt x="797842" y="410308"/>
                  </a:cubicBezTo>
                  <a:lnTo>
                    <a:pt x="410308" y="797842"/>
                  </a:lnTo>
                  <a:cubicBezTo>
                    <a:pt x="407806" y="800344"/>
                    <a:pt x="404413" y="801750"/>
                    <a:pt x="400875" y="801750"/>
                  </a:cubicBezTo>
                  <a:cubicBezTo>
                    <a:pt x="397337" y="801750"/>
                    <a:pt x="393944" y="800344"/>
                    <a:pt x="391442" y="797842"/>
                  </a:cubicBezTo>
                  <a:lnTo>
                    <a:pt x="3908" y="410308"/>
                  </a:lnTo>
                  <a:cubicBezTo>
                    <a:pt x="1406" y="407806"/>
                    <a:pt x="0" y="404413"/>
                    <a:pt x="0" y="400875"/>
                  </a:cubicBezTo>
                  <a:cubicBezTo>
                    <a:pt x="0" y="397337"/>
                    <a:pt x="1406" y="393944"/>
                    <a:pt x="3908" y="391442"/>
                  </a:cubicBezTo>
                  <a:lnTo>
                    <a:pt x="391442" y="3908"/>
                  </a:lnTo>
                  <a:cubicBezTo>
                    <a:pt x="393944" y="1406"/>
                    <a:pt x="397337" y="0"/>
                    <a:pt x="400875" y="0"/>
                  </a:cubicBezTo>
                  <a:cubicBezTo>
                    <a:pt x="404413" y="0"/>
                    <a:pt x="407806" y="1406"/>
                    <a:pt x="410308" y="390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22"/>
          <p:cNvSpPr/>
          <p:nvPr/>
        </p:nvSpPr>
        <p:spPr>
          <a:xfrm>
            <a:off x="7167947" y="2931331"/>
            <a:ext cx="2131044" cy="2131044"/>
          </a:xfrm>
          <a:custGeom>
            <a:rect b="b" l="l" r="r" t="t"/>
            <a:pathLst>
              <a:path extrusionOk="0" h="795908" w="795908">
                <a:moveTo>
                  <a:pt x="416819" y="10419"/>
                </a:moveTo>
                <a:lnTo>
                  <a:pt x="785489" y="379089"/>
                </a:lnTo>
                <a:cubicBezTo>
                  <a:pt x="795908" y="389508"/>
                  <a:pt x="795908" y="406400"/>
                  <a:pt x="785489" y="416819"/>
                </a:cubicBezTo>
                <a:lnTo>
                  <a:pt x="416819" y="785489"/>
                </a:lnTo>
                <a:cubicBezTo>
                  <a:pt x="406400" y="795908"/>
                  <a:pt x="389508" y="795908"/>
                  <a:pt x="379089" y="785489"/>
                </a:cubicBezTo>
                <a:lnTo>
                  <a:pt x="10419" y="416819"/>
                </a:lnTo>
                <a:cubicBezTo>
                  <a:pt x="0" y="406400"/>
                  <a:pt x="0" y="389508"/>
                  <a:pt x="10419" y="379089"/>
                </a:cubicBezTo>
                <a:lnTo>
                  <a:pt x="379089" y="10419"/>
                </a:lnTo>
                <a:cubicBezTo>
                  <a:pt x="389508" y="0"/>
                  <a:pt x="406400" y="0"/>
                  <a:pt x="416819" y="10419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57150">
            <a:solidFill>
              <a:srgbClr val="FFBD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39825" y="625475"/>
            <a:ext cx="8464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Merriweather"/>
              <a:buNone/>
              <a:defRPr i="0" sz="450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050250" y="2312188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•"/>
              <a:defRPr i="0" sz="12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048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–"/>
              <a:defRPr i="0" sz="12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•"/>
              <a:defRPr i="0" sz="12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048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–"/>
              <a:defRPr i="0" sz="12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048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»"/>
              <a:defRPr i="0" sz="12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•"/>
              <a:defRPr i="0" sz="12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•"/>
              <a:defRPr i="0" sz="12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•"/>
              <a:defRPr i="0" sz="12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•"/>
              <a:defRPr i="0" sz="12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44.png"/><Relationship Id="rId5" Type="http://schemas.openxmlformats.org/officeDocument/2006/relationships/image" Target="../media/image34.png"/><Relationship Id="rId6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Relationship Id="rId4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8.png"/><Relationship Id="rId4" Type="http://schemas.openxmlformats.org/officeDocument/2006/relationships/image" Target="../media/image57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Relationship Id="rId6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Relationship Id="rId4" Type="http://schemas.openxmlformats.org/officeDocument/2006/relationships/image" Target="../media/image67.png"/><Relationship Id="rId5" Type="http://schemas.openxmlformats.org/officeDocument/2006/relationships/image" Target="../media/image7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9.png"/><Relationship Id="rId4" Type="http://schemas.openxmlformats.org/officeDocument/2006/relationships/image" Target="../media/image6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7.png"/><Relationship Id="rId4" Type="http://schemas.openxmlformats.org/officeDocument/2006/relationships/image" Target="../media/image8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5.png"/><Relationship Id="rId4" Type="http://schemas.openxmlformats.org/officeDocument/2006/relationships/image" Target="../media/image7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0.png"/><Relationship Id="rId4" Type="http://schemas.openxmlformats.org/officeDocument/2006/relationships/image" Target="../media/image7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5.jp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5" Type="http://schemas.openxmlformats.org/officeDocument/2006/relationships/image" Target="../media/image91.png"/><Relationship Id="rId6" Type="http://schemas.openxmlformats.org/officeDocument/2006/relationships/image" Target="../media/image98.png"/><Relationship Id="rId7" Type="http://schemas.openxmlformats.org/officeDocument/2006/relationships/image" Target="../media/image94.png"/><Relationship Id="rId8" Type="http://schemas.openxmlformats.org/officeDocument/2006/relationships/image" Target="../media/image10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23"/>
          <p:cNvGrpSpPr/>
          <p:nvPr/>
        </p:nvGrpSpPr>
        <p:grpSpPr>
          <a:xfrm>
            <a:off x="0" y="4538734"/>
            <a:ext cx="9144300" cy="606702"/>
            <a:chOff x="0" y="-47625"/>
            <a:chExt cx="4816592" cy="319569"/>
          </a:xfrm>
        </p:grpSpPr>
        <p:sp>
          <p:nvSpPr>
            <p:cNvPr id="272" name="Google Shape;272;p23"/>
            <p:cNvSpPr/>
            <p:nvPr/>
          </p:nvSpPr>
          <p:spPr>
            <a:xfrm>
              <a:off x="0" y="0"/>
              <a:ext cx="4816592" cy="271944"/>
            </a:xfrm>
            <a:custGeom>
              <a:rect b="b" l="l" r="r" t="t"/>
              <a:pathLst>
                <a:path extrusionOk="0" h="2719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273" name="Google Shape;273;p23"/>
            <p:cNvSpPr txBox="1"/>
            <p:nvPr/>
          </p:nvSpPr>
          <p:spPr>
            <a:xfrm>
              <a:off x="0" y="-47625"/>
              <a:ext cx="4816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" name="Google Shape;274;p23"/>
          <p:cNvGrpSpPr/>
          <p:nvPr/>
        </p:nvGrpSpPr>
        <p:grpSpPr>
          <a:xfrm rot="5400000">
            <a:off x="291885" y="3786555"/>
            <a:ext cx="617688" cy="514753"/>
            <a:chOff x="78908" y="78908"/>
            <a:chExt cx="1647169" cy="1372676"/>
          </a:xfrm>
        </p:grpSpPr>
        <p:grpSp>
          <p:nvGrpSpPr>
            <p:cNvPr id="275" name="Google Shape;275;p23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276" name="Google Shape;276;p2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" name="Google Shape;278;p23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279" name="Google Shape;279;p2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2235B8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" name="Google Shape;281;p23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282" name="Google Shape;282;p2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4" name="Google Shape;284;p23"/>
          <p:cNvGrpSpPr/>
          <p:nvPr/>
        </p:nvGrpSpPr>
        <p:grpSpPr>
          <a:xfrm>
            <a:off x="8491738" y="3735089"/>
            <a:ext cx="514753" cy="617688"/>
            <a:chOff x="78908" y="78900"/>
            <a:chExt cx="1372676" cy="1647169"/>
          </a:xfrm>
        </p:grpSpPr>
        <p:grpSp>
          <p:nvGrpSpPr>
            <p:cNvPr id="285" name="Google Shape;285;p23"/>
            <p:cNvGrpSpPr/>
            <p:nvPr/>
          </p:nvGrpSpPr>
          <p:grpSpPr>
            <a:xfrm rot="-5400000">
              <a:off x="742550" y="1017035"/>
              <a:ext cx="709034" cy="709034"/>
              <a:chOff x="73988" y="73988"/>
              <a:chExt cx="664823" cy="664823"/>
            </a:xfrm>
          </p:grpSpPr>
          <p:sp>
            <p:nvSpPr>
              <p:cNvPr id="286" name="Google Shape;286;p2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" name="Google Shape;288;p23"/>
            <p:cNvGrpSpPr/>
            <p:nvPr/>
          </p:nvGrpSpPr>
          <p:grpSpPr>
            <a:xfrm rot="-5400000">
              <a:off x="742550" y="78900"/>
              <a:ext cx="709034" cy="709034"/>
              <a:chOff x="73988" y="73988"/>
              <a:chExt cx="664823" cy="664823"/>
            </a:xfrm>
          </p:grpSpPr>
          <p:sp>
            <p:nvSpPr>
              <p:cNvPr id="289" name="Google Shape;289;p2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" name="Google Shape;291;p23"/>
            <p:cNvGrpSpPr/>
            <p:nvPr/>
          </p:nvGrpSpPr>
          <p:grpSpPr>
            <a:xfrm rot="-5400000">
              <a:off x="78908" y="558214"/>
              <a:ext cx="709034" cy="709034"/>
              <a:chOff x="73988" y="73988"/>
              <a:chExt cx="664823" cy="664823"/>
            </a:xfrm>
          </p:grpSpPr>
          <p:sp>
            <p:nvSpPr>
              <p:cNvPr id="292" name="Google Shape;292;p2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2235B8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4" name="Google Shape;294;p23"/>
          <p:cNvGrpSpPr/>
          <p:nvPr/>
        </p:nvGrpSpPr>
        <p:grpSpPr>
          <a:xfrm>
            <a:off x="2907587" y="3091953"/>
            <a:ext cx="3328897" cy="685327"/>
            <a:chOff x="0" y="0"/>
            <a:chExt cx="1705203" cy="305772"/>
          </a:xfrm>
        </p:grpSpPr>
        <p:sp>
          <p:nvSpPr>
            <p:cNvPr id="295" name="Google Shape;295;p23"/>
            <p:cNvSpPr/>
            <p:nvPr/>
          </p:nvSpPr>
          <p:spPr>
            <a:xfrm>
              <a:off x="0" y="0"/>
              <a:ext cx="1705203" cy="254765"/>
            </a:xfrm>
            <a:custGeom>
              <a:rect b="b" l="l" r="r" t="t"/>
              <a:pathLst>
                <a:path extrusionOk="0" h="254765" w="1705203">
                  <a:moveTo>
                    <a:pt x="60984" y="0"/>
                  </a:moveTo>
                  <a:lnTo>
                    <a:pt x="1644219" y="0"/>
                  </a:lnTo>
                  <a:cubicBezTo>
                    <a:pt x="1677900" y="0"/>
                    <a:pt x="1705203" y="27303"/>
                    <a:pt x="1705203" y="60984"/>
                  </a:cubicBezTo>
                  <a:lnTo>
                    <a:pt x="1705203" y="193781"/>
                  </a:lnTo>
                  <a:cubicBezTo>
                    <a:pt x="1705203" y="227462"/>
                    <a:pt x="1677900" y="254765"/>
                    <a:pt x="1644219" y="254765"/>
                  </a:cubicBezTo>
                  <a:lnTo>
                    <a:pt x="60984" y="254765"/>
                  </a:lnTo>
                  <a:cubicBezTo>
                    <a:pt x="27303" y="254765"/>
                    <a:pt x="0" y="227462"/>
                    <a:pt x="0" y="193781"/>
                  </a:cubicBezTo>
                  <a:lnTo>
                    <a:pt x="0" y="60984"/>
                  </a:lnTo>
                  <a:cubicBezTo>
                    <a:pt x="0" y="27303"/>
                    <a:pt x="27303" y="0"/>
                    <a:pt x="60984" y="0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3"/>
            <p:cNvSpPr txBox="1"/>
            <p:nvPr/>
          </p:nvSpPr>
          <p:spPr>
            <a:xfrm>
              <a:off x="0" y="3372"/>
              <a:ext cx="1705200" cy="30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7" name="Google Shape;297;p23"/>
          <p:cNvSpPr txBox="1"/>
          <p:nvPr/>
        </p:nvSpPr>
        <p:spPr>
          <a:xfrm>
            <a:off x="2321275" y="1077512"/>
            <a:ext cx="45945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Laboratório</a:t>
            </a:r>
            <a:r>
              <a:rPr b="1" lang="pt-BR" sz="32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 de Bioinformática e Sistemas</a:t>
            </a:r>
            <a:endParaRPr sz="100"/>
          </a:p>
        </p:txBody>
      </p:sp>
      <p:sp>
        <p:nvSpPr>
          <p:cNvPr id="298" name="Google Shape;298;p23"/>
          <p:cNvSpPr txBox="1"/>
          <p:nvPr/>
        </p:nvSpPr>
        <p:spPr>
          <a:xfrm>
            <a:off x="3109375" y="3139438"/>
            <a:ext cx="3018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Leandro Morais</a:t>
            </a:r>
            <a:endParaRPr b="1"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Orientação: Profa. Raquel M. Minardi</a:t>
            </a:r>
            <a:endParaRPr b="1"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99" name="Google Shape;2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1151" y="30762"/>
            <a:ext cx="685337" cy="6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25" y="143963"/>
            <a:ext cx="1138051" cy="4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3"/>
          <p:cNvPicPr preferRelativeResize="0"/>
          <p:nvPr/>
        </p:nvPicPr>
        <p:blipFill rotWithShape="1">
          <a:blip r:embed="rId5">
            <a:alphaModFix/>
          </a:blip>
          <a:srcRect b="0" l="0" r="73526" t="0"/>
          <a:stretch/>
        </p:blipFill>
        <p:spPr>
          <a:xfrm>
            <a:off x="4182225" y="12925"/>
            <a:ext cx="784937" cy="741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3"/>
          <p:cNvPicPr preferRelativeResize="0"/>
          <p:nvPr/>
        </p:nvPicPr>
        <p:blipFill rotWithShape="1">
          <a:blip r:embed="rId6">
            <a:alphaModFix/>
          </a:blip>
          <a:srcRect b="16746" l="4744" r="5746" t="8358"/>
          <a:stretch/>
        </p:blipFill>
        <p:spPr>
          <a:xfrm>
            <a:off x="4185650" y="3695475"/>
            <a:ext cx="865725" cy="9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32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583" name="Google Shape;583;p32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584" name="Google Shape;584;p32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5" name="Google Shape;585;p32"/>
          <p:cNvSpPr txBox="1"/>
          <p:nvPr/>
        </p:nvSpPr>
        <p:spPr>
          <a:xfrm>
            <a:off x="445112" y="3571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Bioinformática Estrutural</a:t>
            </a:r>
            <a:endParaRPr sz="100"/>
          </a:p>
        </p:txBody>
      </p:sp>
      <p:grpSp>
        <p:nvGrpSpPr>
          <p:cNvPr id="586" name="Google Shape;586;p32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587" name="Google Shape;587;p32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588" name="Google Shape;588;p32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32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590" name="Google Shape;590;p32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591" name="Google Shape;591;p32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2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3" name="Google Shape;593;p32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594" name="Google Shape;594;p32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2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6" name="Google Shape;596;p32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597" name="Google Shape;597;p32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2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9" name="Google Shape;599;p32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600" name="Google Shape;600;p32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2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2" name="Google Shape;602;p32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603" name="Google Shape;603;p32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2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5" name="Google Shape;605;p32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606" name="Google Shape;606;p32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2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8" name="Google Shape;60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09" name="Google Shape;609;p32"/>
          <p:cNvSpPr txBox="1"/>
          <p:nvPr/>
        </p:nvSpPr>
        <p:spPr>
          <a:xfrm>
            <a:off x="1064163" y="966250"/>
            <a:ext cx="691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Medida relacionada a </a:t>
            </a:r>
            <a:r>
              <a:rPr b="1"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distâncias</a:t>
            </a:r>
            <a:r>
              <a:rPr b="1"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atômicas</a:t>
            </a:r>
            <a:endParaRPr b="1"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10" name="Google Shape;610;p32"/>
          <p:cNvSpPr txBox="1"/>
          <p:nvPr/>
        </p:nvSpPr>
        <p:spPr>
          <a:xfrm>
            <a:off x="1064150" y="4309213"/>
            <a:ext cx="734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Fonte: https://bioinfo.com.br/o-que-e-angstrom-a-e-quanto-vale-1-a/ (CC BY-NC 4.0)</a:t>
            </a:r>
            <a:endParaRPr sz="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11" name="Google Shape;6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038" y="1359100"/>
            <a:ext cx="4592425" cy="28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33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617" name="Google Shape;617;p33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618" name="Google Shape;618;p33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9" name="Google Shape;619;p33"/>
          <p:cNvSpPr txBox="1"/>
          <p:nvPr/>
        </p:nvSpPr>
        <p:spPr>
          <a:xfrm>
            <a:off x="445112" y="2047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Bioinformática Estrutural</a:t>
            </a:r>
            <a:endParaRPr sz="100"/>
          </a:p>
        </p:txBody>
      </p:sp>
      <p:grpSp>
        <p:nvGrpSpPr>
          <p:cNvPr id="620" name="Google Shape;620;p33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621" name="Google Shape;621;p33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622" name="Google Shape;622;p33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3" name="Google Shape;623;p33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624" name="Google Shape;624;p33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625" name="Google Shape;625;p3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3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7" name="Google Shape;627;p33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628" name="Google Shape;628;p3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3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0" name="Google Shape;630;p33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631" name="Google Shape;631;p3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3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3" name="Google Shape;633;p33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634" name="Google Shape;634;p33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3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6" name="Google Shape;636;p33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637" name="Google Shape;637;p33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3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9" name="Google Shape;639;p33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640" name="Google Shape;640;p33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3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2" name="Google Shape;64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43" name="Google Shape;643;p33"/>
          <p:cNvSpPr txBox="1"/>
          <p:nvPr/>
        </p:nvSpPr>
        <p:spPr>
          <a:xfrm>
            <a:off x="1064150" y="4309213"/>
            <a:ext cx="734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https://commons.wikimedia.org/wiki/File:Átomos_de_uma_proteína.png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644" name="Google Shape;644;p33"/>
          <p:cNvCxnSpPr/>
          <p:nvPr/>
        </p:nvCxnSpPr>
        <p:spPr>
          <a:xfrm>
            <a:off x="3774800" y="662125"/>
            <a:ext cx="0" cy="214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33"/>
          <p:cNvCxnSpPr/>
          <p:nvPr/>
        </p:nvCxnSpPr>
        <p:spPr>
          <a:xfrm flipH="1">
            <a:off x="1973050" y="2796450"/>
            <a:ext cx="1809300" cy="82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33"/>
          <p:cNvCxnSpPr/>
          <p:nvPr/>
        </p:nvCxnSpPr>
        <p:spPr>
          <a:xfrm>
            <a:off x="3782350" y="2803975"/>
            <a:ext cx="2331300" cy="40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33"/>
          <p:cNvCxnSpPr/>
          <p:nvPr/>
        </p:nvCxnSpPr>
        <p:spPr>
          <a:xfrm>
            <a:off x="3783125" y="722450"/>
            <a:ext cx="2270100" cy="3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33"/>
          <p:cNvCxnSpPr/>
          <p:nvPr/>
        </p:nvCxnSpPr>
        <p:spPr>
          <a:xfrm flipH="1" rot="10800000">
            <a:off x="6007950" y="767700"/>
            <a:ext cx="7500" cy="243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33"/>
          <p:cNvCxnSpPr/>
          <p:nvPr/>
        </p:nvCxnSpPr>
        <p:spPr>
          <a:xfrm flipH="1">
            <a:off x="1935425" y="722450"/>
            <a:ext cx="1847700" cy="36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33"/>
          <p:cNvCxnSpPr/>
          <p:nvPr/>
        </p:nvCxnSpPr>
        <p:spPr>
          <a:xfrm>
            <a:off x="1942150" y="1099525"/>
            <a:ext cx="135900" cy="245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33"/>
          <p:cNvCxnSpPr/>
          <p:nvPr/>
        </p:nvCxnSpPr>
        <p:spPr>
          <a:xfrm flipH="1">
            <a:off x="4265850" y="3211250"/>
            <a:ext cx="1742100" cy="120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33"/>
          <p:cNvCxnSpPr/>
          <p:nvPr/>
        </p:nvCxnSpPr>
        <p:spPr>
          <a:xfrm>
            <a:off x="2086225" y="3588325"/>
            <a:ext cx="2195100" cy="83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53" name="Google Shape;653;p33"/>
          <p:cNvSpPr txBox="1"/>
          <p:nvPr/>
        </p:nvSpPr>
        <p:spPr>
          <a:xfrm>
            <a:off x="1678175" y="3521250"/>
            <a:ext cx="352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Z</a:t>
            </a:r>
            <a:endParaRPr b="1"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54" name="Google Shape;654;p33"/>
          <p:cNvSpPr txBox="1"/>
          <p:nvPr/>
        </p:nvSpPr>
        <p:spPr>
          <a:xfrm>
            <a:off x="6113650" y="3060150"/>
            <a:ext cx="352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X</a:t>
            </a:r>
            <a:endParaRPr b="1"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55" name="Google Shape;655;p33"/>
          <p:cNvSpPr txBox="1"/>
          <p:nvPr/>
        </p:nvSpPr>
        <p:spPr>
          <a:xfrm>
            <a:off x="3698600" y="701300"/>
            <a:ext cx="352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Y</a:t>
            </a:r>
            <a:endParaRPr b="1"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56" name="Google Shape;6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350" y="1188188"/>
            <a:ext cx="3977100" cy="26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33"/>
          <p:cNvSpPr txBox="1"/>
          <p:nvPr/>
        </p:nvSpPr>
        <p:spPr>
          <a:xfrm>
            <a:off x="1419850" y="3731938"/>
            <a:ext cx="13497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profundidade</a:t>
            </a:r>
            <a:endParaRPr b="1"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58" name="Google Shape;658;p33"/>
          <p:cNvSpPr txBox="1"/>
          <p:nvPr/>
        </p:nvSpPr>
        <p:spPr>
          <a:xfrm>
            <a:off x="3774800" y="850963"/>
            <a:ext cx="13497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altura</a:t>
            </a:r>
            <a:endParaRPr b="1"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59" name="Google Shape;659;p33"/>
          <p:cNvSpPr txBox="1"/>
          <p:nvPr/>
        </p:nvSpPr>
        <p:spPr>
          <a:xfrm>
            <a:off x="6166325" y="3230838"/>
            <a:ext cx="13497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largura</a:t>
            </a:r>
            <a:endParaRPr b="1"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34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665" name="Google Shape;665;p34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666" name="Google Shape;666;p34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7" name="Google Shape;667;p34"/>
          <p:cNvSpPr txBox="1"/>
          <p:nvPr/>
        </p:nvSpPr>
        <p:spPr>
          <a:xfrm>
            <a:off x="445112" y="2047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Bioinformática Estrutural</a:t>
            </a:r>
            <a:endParaRPr sz="100"/>
          </a:p>
        </p:txBody>
      </p:sp>
      <p:grpSp>
        <p:nvGrpSpPr>
          <p:cNvPr id="668" name="Google Shape;668;p34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669" name="Google Shape;669;p34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670" name="Google Shape;670;p34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1" name="Google Shape;671;p34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672" name="Google Shape;672;p34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673" name="Google Shape;673;p34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34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5" name="Google Shape;675;p34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676" name="Google Shape;676;p34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4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8" name="Google Shape;678;p34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679" name="Google Shape;679;p34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4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34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682" name="Google Shape;682;p34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4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4" name="Google Shape;684;p34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685" name="Google Shape;685;p34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4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7" name="Google Shape;687;p34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688" name="Google Shape;688;p34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4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0" name="Google Shape;69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91" name="Google Shape;691;p34"/>
          <p:cNvSpPr txBox="1"/>
          <p:nvPr/>
        </p:nvSpPr>
        <p:spPr>
          <a:xfrm>
            <a:off x="1064150" y="4309213"/>
            <a:ext cx="734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Fonte: </a:t>
            </a:r>
            <a:r>
              <a:rPr lang="pt-BR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https://commons.wikimedia.org/wiki/File:Átomos_de_uma_proteína.png</a:t>
            </a:r>
            <a:endParaRPr sz="1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92" name="Google Shape;6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275" y="645476"/>
            <a:ext cx="4145539" cy="36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4"/>
          <p:cNvSpPr txBox="1"/>
          <p:nvPr/>
        </p:nvSpPr>
        <p:spPr>
          <a:xfrm>
            <a:off x="0" y="1108625"/>
            <a:ext cx="253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highlight>
                  <a:schemeClr val="accent1"/>
                </a:highlight>
              </a:rPr>
              <a:t>Visualização da estrutura do</a:t>
            </a:r>
            <a:r>
              <a:rPr lang="pt-BR">
                <a:solidFill>
                  <a:schemeClr val="dk2"/>
                </a:solidFill>
                <a:highlight>
                  <a:schemeClr val="accent1"/>
                </a:highlight>
              </a:rPr>
              <a:t> </a:t>
            </a:r>
            <a:endParaRPr>
              <a:solidFill>
                <a:schemeClr val="dk2"/>
              </a:solidFill>
              <a:highlight>
                <a:schemeClr val="accen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highlight>
                  <a:schemeClr val="accent1"/>
                </a:highlight>
              </a:rPr>
              <a:t>Bacteriófago T4 Lisozima (PDB ID: 2LZM)</a:t>
            </a:r>
            <a:endParaRPr>
              <a:solidFill>
                <a:schemeClr val="dk2"/>
              </a:solidFill>
              <a:highlight>
                <a:schemeClr val="accent1"/>
              </a:highlight>
            </a:endParaRPr>
          </a:p>
        </p:txBody>
      </p:sp>
      <p:sp>
        <p:nvSpPr>
          <p:cNvPr id="694" name="Google Shape;694;p34"/>
          <p:cNvSpPr txBox="1"/>
          <p:nvPr/>
        </p:nvSpPr>
        <p:spPr>
          <a:xfrm>
            <a:off x="0" y="1939925"/>
            <a:ext cx="2537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A: cartoon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B: lines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C: surface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D: sticks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35"/>
          <p:cNvGrpSpPr/>
          <p:nvPr/>
        </p:nvGrpSpPr>
        <p:grpSpPr>
          <a:xfrm>
            <a:off x="0" y="-90416"/>
            <a:ext cx="3302820" cy="5236004"/>
            <a:chOff x="0" y="-47625"/>
            <a:chExt cx="1739700" cy="2757969"/>
          </a:xfrm>
        </p:grpSpPr>
        <p:sp>
          <p:nvSpPr>
            <p:cNvPr id="700" name="Google Shape;700;p35"/>
            <p:cNvSpPr/>
            <p:nvPr/>
          </p:nvSpPr>
          <p:spPr>
            <a:xfrm>
              <a:off x="0" y="0"/>
              <a:ext cx="1739691" cy="2710344"/>
            </a:xfrm>
            <a:custGeom>
              <a:rect b="b" l="l" r="r" t="t"/>
              <a:pathLst>
                <a:path extrusionOk="0" h="2710344" w="1739691">
                  <a:moveTo>
                    <a:pt x="0" y="0"/>
                  </a:moveTo>
                  <a:lnTo>
                    <a:pt x="1739691" y="0"/>
                  </a:lnTo>
                  <a:lnTo>
                    <a:pt x="1739691" y="2710344"/>
                  </a:lnTo>
                  <a:lnTo>
                    <a:pt x="0" y="27103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701" name="Google Shape;701;p35"/>
            <p:cNvSpPr txBox="1"/>
            <p:nvPr/>
          </p:nvSpPr>
          <p:spPr>
            <a:xfrm>
              <a:off x="0" y="-47625"/>
              <a:ext cx="1739700" cy="27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2" name="Google Shape;702;p35"/>
          <p:cNvGrpSpPr/>
          <p:nvPr/>
        </p:nvGrpSpPr>
        <p:grpSpPr>
          <a:xfrm>
            <a:off x="0" y="4538734"/>
            <a:ext cx="9144300" cy="606702"/>
            <a:chOff x="0" y="-47625"/>
            <a:chExt cx="4816592" cy="319569"/>
          </a:xfrm>
        </p:grpSpPr>
        <p:sp>
          <p:nvSpPr>
            <p:cNvPr id="703" name="Google Shape;703;p35"/>
            <p:cNvSpPr/>
            <p:nvPr/>
          </p:nvSpPr>
          <p:spPr>
            <a:xfrm>
              <a:off x="0" y="0"/>
              <a:ext cx="4816592" cy="271944"/>
            </a:xfrm>
            <a:custGeom>
              <a:rect b="b" l="l" r="r" t="t"/>
              <a:pathLst>
                <a:path extrusionOk="0" h="2719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704" name="Google Shape;704;p35"/>
            <p:cNvSpPr txBox="1"/>
            <p:nvPr/>
          </p:nvSpPr>
          <p:spPr>
            <a:xfrm>
              <a:off x="0" y="-47625"/>
              <a:ext cx="4816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705;p35"/>
          <p:cNvGrpSpPr/>
          <p:nvPr/>
        </p:nvGrpSpPr>
        <p:grpSpPr>
          <a:xfrm>
            <a:off x="5311227" y="514523"/>
            <a:ext cx="1472295" cy="1472295"/>
            <a:chOff x="15705" y="15705"/>
            <a:chExt cx="781390" cy="781390"/>
          </a:xfrm>
        </p:grpSpPr>
        <p:sp>
          <p:nvSpPr>
            <p:cNvPr id="706" name="Google Shape;706;p35"/>
            <p:cNvSpPr/>
            <p:nvPr/>
          </p:nvSpPr>
          <p:spPr>
            <a:xfrm>
              <a:off x="15705" y="15705"/>
              <a:ext cx="781390" cy="781390"/>
            </a:xfrm>
            <a:custGeom>
              <a:rect b="b" l="l" r="r" t="t"/>
              <a:pathLst>
                <a:path extrusionOk="0" h="781390" w="781390">
                  <a:moveTo>
                    <a:pt x="417505" y="11105"/>
                  </a:moveTo>
                  <a:lnTo>
                    <a:pt x="770285" y="363885"/>
                  </a:lnTo>
                  <a:cubicBezTo>
                    <a:pt x="777395" y="370995"/>
                    <a:pt x="781390" y="380639"/>
                    <a:pt x="781390" y="390695"/>
                  </a:cubicBezTo>
                  <a:cubicBezTo>
                    <a:pt x="781390" y="400751"/>
                    <a:pt x="777395" y="410395"/>
                    <a:pt x="770285" y="417505"/>
                  </a:cubicBezTo>
                  <a:lnTo>
                    <a:pt x="417505" y="770285"/>
                  </a:lnTo>
                  <a:cubicBezTo>
                    <a:pt x="410395" y="777395"/>
                    <a:pt x="400751" y="781390"/>
                    <a:pt x="390695" y="781390"/>
                  </a:cubicBezTo>
                  <a:cubicBezTo>
                    <a:pt x="380639" y="781390"/>
                    <a:pt x="370995" y="777395"/>
                    <a:pt x="363885" y="770285"/>
                  </a:cubicBezTo>
                  <a:lnTo>
                    <a:pt x="11105" y="417505"/>
                  </a:lnTo>
                  <a:cubicBezTo>
                    <a:pt x="3995" y="410395"/>
                    <a:pt x="0" y="400751"/>
                    <a:pt x="0" y="390695"/>
                  </a:cubicBezTo>
                  <a:cubicBezTo>
                    <a:pt x="0" y="380639"/>
                    <a:pt x="3995" y="370995"/>
                    <a:pt x="11105" y="363885"/>
                  </a:cubicBezTo>
                  <a:lnTo>
                    <a:pt x="363885" y="11105"/>
                  </a:lnTo>
                  <a:cubicBezTo>
                    <a:pt x="370995" y="3995"/>
                    <a:pt x="380639" y="0"/>
                    <a:pt x="390695" y="0"/>
                  </a:cubicBezTo>
                  <a:cubicBezTo>
                    <a:pt x="400751" y="0"/>
                    <a:pt x="410395" y="3995"/>
                    <a:pt x="417505" y="1110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5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8" name="Google Shape;708;p35"/>
          <p:cNvGrpSpPr/>
          <p:nvPr/>
        </p:nvGrpSpPr>
        <p:grpSpPr>
          <a:xfrm>
            <a:off x="5464280" y="667575"/>
            <a:ext cx="1166165" cy="1166165"/>
            <a:chOff x="15175" y="15175"/>
            <a:chExt cx="782451" cy="782451"/>
          </a:xfrm>
        </p:grpSpPr>
        <p:sp>
          <p:nvSpPr>
            <p:cNvPr id="709" name="Google Shape;709;p35"/>
            <p:cNvSpPr/>
            <p:nvPr/>
          </p:nvSpPr>
          <p:spPr>
            <a:xfrm>
              <a:off x="15175" y="15175"/>
              <a:ext cx="782451" cy="782451"/>
            </a:xfrm>
            <a:custGeom>
              <a:rect b="b" l="l" r="r" t="t"/>
              <a:pathLst>
                <a:path extrusionOk="0" h="782451" w="782451">
                  <a:moveTo>
                    <a:pt x="425118" y="18718"/>
                  </a:moveTo>
                  <a:lnTo>
                    <a:pt x="763732" y="357332"/>
                  </a:lnTo>
                  <a:cubicBezTo>
                    <a:pt x="782450" y="376050"/>
                    <a:pt x="782450" y="406400"/>
                    <a:pt x="763732" y="425118"/>
                  </a:cubicBezTo>
                  <a:lnTo>
                    <a:pt x="425118" y="763732"/>
                  </a:lnTo>
                  <a:cubicBezTo>
                    <a:pt x="406400" y="782450"/>
                    <a:pt x="376050" y="782450"/>
                    <a:pt x="357332" y="763732"/>
                  </a:cubicBezTo>
                  <a:lnTo>
                    <a:pt x="18718" y="425118"/>
                  </a:lnTo>
                  <a:cubicBezTo>
                    <a:pt x="0" y="406400"/>
                    <a:pt x="0" y="376050"/>
                    <a:pt x="18718" y="357332"/>
                  </a:cubicBezTo>
                  <a:lnTo>
                    <a:pt x="357332" y="18718"/>
                  </a:lnTo>
                  <a:cubicBezTo>
                    <a:pt x="376050" y="0"/>
                    <a:pt x="406400" y="0"/>
                    <a:pt x="425118" y="1871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5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35"/>
          <p:cNvGrpSpPr/>
          <p:nvPr/>
        </p:nvGrpSpPr>
        <p:grpSpPr>
          <a:xfrm>
            <a:off x="8086759" y="3760333"/>
            <a:ext cx="617688" cy="514753"/>
            <a:chOff x="78908" y="78908"/>
            <a:chExt cx="1647169" cy="1372676"/>
          </a:xfrm>
        </p:grpSpPr>
        <p:grpSp>
          <p:nvGrpSpPr>
            <p:cNvPr id="712" name="Google Shape;712;p35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713" name="Google Shape;713;p3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35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716" name="Google Shape;716;p3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35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719" name="Google Shape;719;p3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1" name="Google Shape;721;p35"/>
          <p:cNvSpPr txBox="1"/>
          <p:nvPr/>
        </p:nvSpPr>
        <p:spPr>
          <a:xfrm>
            <a:off x="4202835" y="2224088"/>
            <a:ext cx="36891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Enovelamento</a:t>
            </a:r>
            <a:endParaRPr sz="1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2235B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22" name="Google Shape;722;p35"/>
          <p:cNvSpPr txBox="1"/>
          <p:nvPr/>
        </p:nvSpPr>
        <p:spPr>
          <a:xfrm>
            <a:off x="5891650" y="715987"/>
            <a:ext cx="311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sz="700"/>
          </a:p>
        </p:txBody>
      </p:sp>
      <p:sp>
        <p:nvSpPr>
          <p:cNvPr id="723" name="Google Shape;72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24" name="Google Shape;7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6326" y="1256231"/>
            <a:ext cx="3689100" cy="206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36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730" name="Google Shape;730;p36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731" name="Google Shape;731;p36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2" name="Google Shape;732;p36"/>
          <p:cNvSpPr txBox="1"/>
          <p:nvPr/>
        </p:nvSpPr>
        <p:spPr>
          <a:xfrm>
            <a:off x="445112" y="2047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Dogma Central</a:t>
            </a:r>
            <a:endParaRPr sz="100"/>
          </a:p>
        </p:txBody>
      </p:sp>
      <p:grpSp>
        <p:nvGrpSpPr>
          <p:cNvPr id="733" name="Google Shape;733;p36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734" name="Google Shape;734;p36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735" name="Google Shape;735;p36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6" name="Google Shape;736;p36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737" name="Google Shape;737;p36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738" name="Google Shape;738;p3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3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36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741" name="Google Shape;741;p3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3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36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744" name="Google Shape;744;p3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3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6" name="Google Shape;746;p36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747" name="Google Shape;747;p36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6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9" name="Google Shape;749;p36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750" name="Google Shape;750;p36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6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2" name="Google Shape;752;p36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753" name="Google Shape;753;p36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6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5" name="Google Shape;75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56" name="Google Shape;7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800" y="693275"/>
            <a:ext cx="4869625" cy="36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36"/>
          <p:cNvSpPr txBox="1"/>
          <p:nvPr/>
        </p:nvSpPr>
        <p:spPr>
          <a:xfrm>
            <a:off x="836600" y="4309225"/>
            <a:ext cx="777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erriweather"/>
                <a:ea typeface="Merriweather"/>
                <a:cs typeface="Merriweather"/>
                <a:sym typeface="Merriweather"/>
              </a:rPr>
              <a:t>Fonte: </a:t>
            </a:r>
            <a:r>
              <a:rPr lang="pt-BR" sz="1000">
                <a:latin typeface="Merriweather"/>
                <a:ea typeface="Merriweather"/>
                <a:cs typeface="Merriweather"/>
                <a:sym typeface="Merriweather"/>
              </a:rPr>
              <a:t>https://www.ck12.org/biology/central-dogma/lesson/Central-Dogma-of-Molecular-Biology-BIO/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762;p37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763" name="Google Shape;763;p37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764" name="Google Shape;764;p37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5" name="Google Shape;765;p37"/>
          <p:cNvSpPr txBox="1"/>
          <p:nvPr/>
        </p:nvSpPr>
        <p:spPr>
          <a:xfrm>
            <a:off x="445112" y="2047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Enovelamento</a:t>
            </a:r>
            <a:endParaRPr sz="100"/>
          </a:p>
        </p:txBody>
      </p:sp>
      <p:grpSp>
        <p:nvGrpSpPr>
          <p:cNvPr id="766" name="Google Shape;766;p37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767" name="Google Shape;767;p37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768" name="Google Shape;768;p37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9" name="Google Shape;769;p37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770" name="Google Shape;770;p37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771" name="Google Shape;771;p37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3" name="Google Shape;773;p37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774" name="Google Shape;774;p37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3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6" name="Google Shape;776;p37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777" name="Google Shape;777;p37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9" name="Google Shape;779;p37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780" name="Google Shape;780;p37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7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2" name="Google Shape;782;p37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783" name="Google Shape;783;p37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7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5" name="Google Shape;785;p37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786" name="Google Shape;786;p37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7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8" name="Google Shape;78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89" name="Google Shape;7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749" y="1093574"/>
            <a:ext cx="4158400" cy="31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37"/>
          <p:cNvSpPr txBox="1"/>
          <p:nvPr/>
        </p:nvSpPr>
        <p:spPr>
          <a:xfrm>
            <a:off x="395350" y="1644100"/>
            <a:ext cx="3315300" cy="20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</a:pPr>
            <a:r>
              <a:rPr b="1"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 forma que uma proteína assume está diretamente relacionada com as ligações que ela realiza</a:t>
            </a:r>
            <a:endParaRPr b="1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p38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796" name="Google Shape;796;p38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797" name="Google Shape;797;p38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8" name="Google Shape;798;p38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799" name="Google Shape;799;p38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800" name="Google Shape;800;p38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1" name="Google Shape;801;p38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802" name="Google Shape;802;p38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803" name="Google Shape;803;p38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8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38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806" name="Google Shape;806;p38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8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38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809" name="Google Shape;809;p38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8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11" name="Google Shape;811;p38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812" name="Google Shape;812;p38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4" name="Google Shape;814;p38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815" name="Google Shape;815;p38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38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818" name="Google Shape;818;p38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0" name="Google Shape;82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21" name="Google Shape;8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512" y="705100"/>
            <a:ext cx="5240076" cy="3733537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38"/>
          <p:cNvSpPr/>
          <p:nvPr/>
        </p:nvSpPr>
        <p:spPr>
          <a:xfrm>
            <a:off x="4623125" y="829600"/>
            <a:ext cx="2752800" cy="348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23" name="Google Shape;823;p38"/>
          <p:cNvSpPr txBox="1"/>
          <p:nvPr/>
        </p:nvSpPr>
        <p:spPr>
          <a:xfrm>
            <a:off x="4841825" y="3936825"/>
            <a:ext cx="22323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Carboxila</a:t>
            </a:r>
            <a:endParaRPr b="1" sz="1200"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24" name="Google Shape;824;p38"/>
          <p:cNvSpPr/>
          <p:nvPr/>
        </p:nvSpPr>
        <p:spPr>
          <a:xfrm>
            <a:off x="1968400" y="1659200"/>
            <a:ext cx="1628700" cy="254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25" name="Google Shape;825;p38"/>
          <p:cNvSpPr txBox="1"/>
          <p:nvPr/>
        </p:nvSpPr>
        <p:spPr>
          <a:xfrm>
            <a:off x="2066450" y="3847875"/>
            <a:ext cx="13725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Amina</a:t>
            </a:r>
            <a:endParaRPr b="1" sz="12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26" name="Google Shape;826;p38"/>
          <p:cNvSpPr txBox="1"/>
          <p:nvPr/>
        </p:nvSpPr>
        <p:spPr>
          <a:xfrm>
            <a:off x="3303300" y="4252775"/>
            <a:ext cx="1372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Cadeia lateral</a:t>
            </a:r>
            <a:endParaRPr b="1"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27" name="Google Shape;827;p38"/>
          <p:cNvSpPr txBox="1"/>
          <p:nvPr/>
        </p:nvSpPr>
        <p:spPr>
          <a:xfrm>
            <a:off x="445112" y="2047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Enovelamento</a:t>
            </a:r>
            <a:endParaRPr sz="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39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833" name="Google Shape;833;p39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834" name="Google Shape;834;p39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5" name="Google Shape;835;p39"/>
          <p:cNvSpPr txBox="1"/>
          <p:nvPr/>
        </p:nvSpPr>
        <p:spPr>
          <a:xfrm>
            <a:off x="445112" y="2047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Ligação</a:t>
            </a: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 Covalente</a:t>
            </a:r>
            <a:endParaRPr sz="100"/>
          </a:p>
        </p:txBody>
      </p:sp>
      <p:grpSp>
        <p:nvGrpSpPr>
          <p:cNvPr id="836" name="Google Shape;836;p39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837" name="Google Shape;837;p39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838" name="Google Shape;838;p39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39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840" name="Google Shape;840;p39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841" name="Google Shape;841;p39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9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3" name="Google Shape;843;p39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844" name="Google Shape;844;p39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39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6" name="Google Shape;846;p39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847" name="Google Shape;847;p39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9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9" name="Google Shape;849;p39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850" name="Google Shape;850;p39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9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2" name="Google Shape;852;p39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853" name="Google Shape;853;p39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9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5" name="Google Shape;855;p39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856" name="Google Shape;856;p39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9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8" name="Google Shape;85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59" name="Google Shape;8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75" y="1592187"/>
            <a:ext cx="8754450" cy="24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39"/>
          <p:cNvSpPr txBox="1"/>
          <p:nvPr/>
        </p:nvSpPr>
        <p:spPr>
          <a:xfrm>
            <a:off x="0" y="428735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/>
              <a:t>https://registrodemarca.arenamarcas.com.br/educacao/ligacao-covalente-caracteristicas-resumo-e-energia/</a:t>
            </a:r>
            <a:endParaRPr sz="900"/>
          </a:p>
        </p:txBody>
      </p:sp>
      <p:sp>
        <p:nvSpPr>
          <p:cNvPr id="861" name="Google Shape;861;p39"/>
          <p:cNvSpPr txBox="1"/>
          <p:nvPr/>
        </p:nvSpPr>
        <p:spPr>
          <a:xfrm>
            <a:off x="1063400" y="1055850"/>
            <a:ext cx="69234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Uma forte </a:t>
            </a: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ligação</a:t>
            </a: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, onde há o compartilhamento de elétrons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40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867" name="Google Shape;867;p40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868" name="Google Shape;868;p40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9" name="Google Shape;869;p40"/>
          <p:cNvSpPr txBox="1"/>
          <p:nvPr/>
        </p:nvSpPr>
        <p:spPr>
          <a:xfrm>
            <a:off x="445112" y="2047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Síntese</a:t>
            </a: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 Proteica</a:t>
            </a:r>
            <a:endParaRPr sz="100"/>
          </a:p>
        </p:txBody>
      </p:sp>
      <p:grpSp>
        <p:nvGrpSpPr>
          <p:cNvPr id="870" name="Google Shape;870;p40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871" name="Google Shape;871;p40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872" name="Google Shape;872;p40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40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874" name="Google Shape;874;p40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875" name="Google Shape;875;p40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0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7" name="Google Shape;877;p40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878" name="Google Shape;878;p40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40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" name="Google Shape;880;p40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881" name="Google Shape;881;p40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40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3" name="Google Shape;883;p40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884" name="Google Shape;884;p40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0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40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887" name="Google Shape;887;p40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0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9" name="Google Shape;889;p40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890" name="Google Shape;890;p40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0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2" name="Google Shape;89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93" name="Google Shape;8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7150" y="666387"/>
            <a:ext cx="5476944" cy="3651287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40"/>
          <p:cNvSpPr txBox="1"/>
          <p:nvPr/>
        </p:nvSpPr>
        <p:spPr>
          <a:xfrm>
            <a:off x="107250" y="4263025"/>
            <a:ext cx="892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Fonte: </a:t>
            </a:r>
            <a:r>
              <a:rPr lang="pt-BR" sz="1100"/>
              <a:t>https://www.biologianet.com/biologia-celular/sintese-proteica.htm</a:t>
            </a:r>
            <a:endParaRPr sz="1100"/>
          </a:p>
        </p:txBody>
      </p:sp>
      <p:sp>
        <p:nvSpPr>
          <p:cNvPr id="895" name="Google Shape;895;p40"/>
          <p:cNvSpPr txBox="1"/>
          <p:nvPr/>
        </p:nvSpPr>
        <p:spPr>
          <a:xfrm>
            <a:off x="40900" y="1466325"/>
            <a:ext cx="2736300" cy="20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erriweather"/>
              <a:buChar char="●"/>
            </a:pP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Durante a síntese proteica os aminoácidos são conectados através de ligações covalentes, também denominadas </a:t>
            </a:r>
            <a:r>
              <a:rPr b="1"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ligações peptídicas.</a:t>
            </a:r>
            <a:endParaRPr b="1"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0" name="Google Shape;900;p41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901" name="Google Shape;901;p41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902" name="Google Shape;902;p41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3" name="Google Shape;903;p41"/>
          <p:cNvSpPr txBox="1"/>
          <p:nvPr/>
        </p:nvSpPr>
        <p:spPr>
          <a:xfrm>
            <a:off x="445112" y="2047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Ligação</a:t>
            </a: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 P</a:t>
            </a: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eptídica</a:t>
            </a:r>
            <a:endParaRPr sz="100"/>
          </a:p>
        </p:txBody>
      </p:sp>
      <p:grpSp>
        <p:nvGrpSpPr>
          <p:cNvPr id="904" name="Google Shape;904;p41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905" name="Google Shape;905;p41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906" name="Google Shape;906;p41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7" name="Google Shape;907;p41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908" name="Google Shape;908;p41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909" name="Google Shape;909;p41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41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1" name="Google Shape;911;p41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912" name="Google Shape;912;p41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41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4" name="Google Shape;914;p41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915" name="Google Shape;915;p41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41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17" name="Google Shape;917;p41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918" name="Google Shape;918;p41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1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41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921" name="Google Shape;921;p41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1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41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924" name="Google Shape;924;p41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1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6" name="Google Shape;92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27" name="Google Shape;9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500" y="927650"/>
            <a:ext cx="4299626" cy="3560601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41"/>
          <p:cNvSpPr txBox="1"/>
          <p:nvPr/>
        </p:nvSpPr>
        <p:spPr>
          <a:xfrm>
            <a:off x="4228725" y="4283750"/>
            <a:ext cx="499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</a:t>
            </a:r>
            <a:r>
              <a:rPr lang="pt-BR" sz="1000"/>
              <a:t>https://en.wikipedia.org/wiki/Peptide_bond</a:t>
            </a:r>
            <a:endParaRPr sz="1000"/>
          </a:p>
        </p:txBody>
      </p:sp>
      <p:sp>
        <p:nvSpPr>
          <p:cNvPr id="929" name="Google Shape;929;p41"/>
          <p:cNvSpPr txBox="1"/>
          <p:nvPr/>
        </p:nvSpPr>
        <p:spPr>
          <a:xfrm>
            <a:off x="6167625" y="316910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Mas nem só de </a:t>
            </a:r>
            <a:r>
              <a:rPr b="1"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ligações</a:t>
            </a:r>
            <a:r>
              <a:rPr b="1"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covalentes vive uma proteína…</a:t>
            </a:r>
            <a:endParaRPr b="1"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4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308" name="Google Shape;308;p24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309" name="Google Shape;309;p24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0" name="Google Shape;310;p24"/>
          <p:cNvSpPr txBox="1"/>
          <p:nvPr/>
        </p:nvSpPr>
        <p:spPr>
          <a:xfrm>
            <a:off x="445050" y="301820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Plano de apresentação</a:t>
            </a:r>
            <a:endParaRPr sz="2600">
              <a:solidFill>
                <a:srgbClr val="2235B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311" name="Google Shape;311;p24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312" name="Google Shape;312;p24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313" name="Google Shape;313;p24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24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315" name="Google Shape;315;p24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316" name="Google Shape;316;p24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4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" name="Google Shape;318;p24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319" name="Google Shape;319;p24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4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" name="Google Shape;321;p24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322" name="Google Shape;322;p24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4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4" name="Google Shape;324;p24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325" name="Google Shape;325;p24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4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" name="Google Shape;327;p24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328" name="Google Shape;328;p24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4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24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331" name="Google Shape;331;p24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4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34" name="Google Shape;3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275" y="1505300"/>
            <a:ext cx="2230150" cy="22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4"/>
          <p:cNvSpPr txBox="1"/>
          <p:nvPr/>
        </p:nvSpPr>
        <p:spPr>
          <a:xfrm>
            <a:off x="581700" y="1224650"/>
            <a:ext cx="5304300" cy="27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"/>
              <a:buAutoNum type="arabicPeriod"/>
            </a:pPr>
            <a:r>
              <a:rPr b="1" lang="pt-BR" sz="1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Bioinformática</a:t>
            </a:r>
            <a:endParaRPr b="1" sz="12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"/>
              <a:buAutoNum type="arabicPeriod"/>
            </a:pPr>
            <a:r>
              <a:rPr b="1" lang="pt-BR" sz="1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Bioinformática Estrutural</a:t>
            </a:r>
            <a:endParaRPr b="1" sz="12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"/>
              <a:buAutoNum type="arabicPeriod"/>
            </a:pPr>
            <a:r>
              <a:rPr b="1" lang="pt-BR" sz="1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Enovelamento e suas condições </a:t>
            </a:r>
            <a:endParaRPr b="1" sz="12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"/>
              <a:buAutoNum type="arabicPeriod"/>
            </a:pPr>
            <a:r>
              <a:rPr b="1" lang="pt-BR" sz="1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Interações Fracas</a:t>
            </a:r>
            <a:endParaRPr b="1" sz="12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"/>
              <a:buAutoNum type="arabicPeriod"/>
            </a:pPr>
            <a:r>
              <a:rPr b="1" lang="pt-BR" sz="1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Métodos (Alinhamento Estrutural, Modelagem de Proteínas, Docking)</a:t>
            </a:r>
            <a:endParaRPr b="1" sz="12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"/>
              <a:buAutoNum type="arabicPeriod"/>
            </a:pPr>
            <a:r>
              <a:rPr b="1" lang="pt-BR" sz="1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LBS</a:t>
            </a:r>
            <a:endParaRPr b="1" sz="12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Google Shape;934;p42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935" name="Google Shape;935;p42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936" name="Google Shape;936;p42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42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938" name="Google Shape;938;p42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939" name="Google Shape;939;p42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42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941" name="Google Shape;941;p42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942" name="Google Shape;942;p42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2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4" name="Google Shape;944;p42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945" name="Google Shape;945;p42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42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7" name="Google Shape;947;p42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948" name="Google Shape;948;p42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42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0" name="Google Shape;950;p42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951" name="Google Shape;951;p42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2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42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954" name="Google Shape;954;p42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2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6" name="Google Shape;956;p42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957" name="Google Shape;957;p42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2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9" name="Google Shape;95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60" name="Google Shape;9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900" y="0"/>
            <a:ext cx="4582851" cy="458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5" name="Google Shape;965;p43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966" name="Google Shape;966;p43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967" name="Google Shape;967;p43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8" name="Google Shape;968;p43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969" name="Google Shape;969;p43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970" name="Google Shape;970;p43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1" name="Google Shape;971;p43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972" name="Google Shape;972;p43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973" name="Google Shape;973;p4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4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5" name="Google Shape;975;p43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976" name="Google Shape;976;p4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4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8" name="Google Shape;978;p43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979" name="Google Shape;979;p4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4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81" name="Google Shape;981;p43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982" name="Google Shape;982;p43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3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4" name="Google Shape;984;p43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985" name="Google Shape;985;p43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3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7" name="Google Shape;987;p43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988" name="Google Shape;988;p43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3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0" name="Google Shape;99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91" name="Google Shape;991;p43"/>
          <p:cNvPicPr preferRelativeResize="0"/>
          <p:nvPr/>
        </p:nvPicPr>
        <p:blipFill rotWithShape="1">
          <a:blip r:embed="rId3">
            <a:alphaModFix/>
          </a:blip>
          <a:srcRect b="36301" l="69225" r="3772" t="40329"/>
          <a:stretch/>
        </p:blipFill>
        <p:spPr>
          <a:xfrm>
            <a:off x="989350" y="2227850"/>
            <a:ext cx="2506348" cy="216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43"/>
          <p:cNvPicPr preferRelativeResize="0"/>
          <p:nvPr/>
        </p:nvPicPr>
        <p:blipFill rotWithShape="1">
          <a:blip r:embed="rId3">
            <a:alphaModFix/>
          </a:blip>
          <a:srcRect b="44528" l="0" r="31796" t="33090"/>
          <a:stretch/>
        </p:blipFill>
        <p:spPr>
          <a:xfrm>
            <a:off x="4181226" y="2305850"/>
            <a:ext cx="4509373" cy="175584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3" name="Google Shape;993;p43"/>
          <p:cNvSpPr/>
          <p:nvPr/>
        </p:nvSpPr>
        <p:spPr>
          <a:xfrm>
            <a:off x="7235679" y="2305850"/>
            <a:ext cx="1453500" cy="30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94" name="Google Shape;994;p43"/>
          <p:cNvPicPr preferRelativeResize="0"/>
          <p:nvPr/>
        </p:nvPicPr>
        <p:blipFill rotWithShape="1">
          <a:blip r:embed="rId3">
            <a:alphaModFix/>
          </a:blip>
          <a:srcRect b="1755" l="59352" r="1480" t="69610"/>
          <a:stretch/>
        </p:blipFill>
        <p:spPr>
          <a:xfrm>
            <a:off x="5018200" y="106250"/>
            <a:ext cx="2901949" cy="21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43"/>
          <p:cNvPicPr preferRelativeResize="0"/>
          <p:nvPr/>
        </p:nvPicPr>
        <p:blipFill rotWithShape="1">
          <a:blip r:embed="rId3">
            <a:alphaModFix/>
          </a:blip>
          <a:srcRect b="0" l="0" r="45661" t="81295"/>
          <a:stretch/>
        </p:blipFill>
        <p:spPr>
          <a:xfrm>
            <a:off x="642700" y="536975"/>
            <a:ext cx="4304051" cy="1481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Google Shape;1000;p44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001" name="Google Shape;1001;p44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002" name="Google Shape;1002;p44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3" name="Google Shape;1003;p44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004" name="Google Shape;1004;p44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005" name="Google Shape;1005;p44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44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007" name="Google Shape;1007;p44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008" name="Google Shape;1008;p44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44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0" name="Google Shape;1010;p44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011" name="Google Shape;1011;p44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44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3" name="Google Shape;1013;p44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014" name="Google Shape;1014;p44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44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6" name="Google Shape;1016;p44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017" name="Google Shape;1017;p44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4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9" name="Google Shape;1019;p44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020" name="Google Shape;1020;p44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4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2" name="Google Shape;1022;p44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023" name="Google Shape;1023;p44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4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5" name="Google Shape;102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26" name="Google Shape;1026;p44"/>
          <p:cNvPicPr preferRelativeResize="0"/>
          <p:nvPr/>
        </p:nvPicPr>
        <p:blipFill rotWithShape="1">
          <a:blip r:embed="rId3">
            <a:alphaModFix/>
          </a:blip>
          <a:srcRect b="19197" l="2246" r="50357" t="55458"/>
          <a:stretch/>
        </p:blipFill>
        <p:spPr>
          <a:xfrm>
            <a:off x="565675" y="847600"/>
            <a:ext cx="3808026" cy="20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44"/>
          <p:cNvPicPr preferRelativeResize="0"/>
          <p:nvPr/>
        </p:nvPicPr>
        <p:blipFill rotWithShape="1">
          <a:blip r:embed="rId3">
            <a:alphaModFix/>
          </a:blip>
          <a:srcRect b="63137" l="37957" r="15267" t="22051"/>
          <a:stretch/>
        </p:blipFill>
        <p:spPr>
          <a:xfrm>
            <a:off x="4502700" y="2616976"/>
            <a:ext cx="4382674" cy="138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Google Shape;1032;p45"/>
          <p:cNvGrpSpPr/>
          <p:nvPr/>
        </p:nvGrpSpPr>
        <p:grpSpPr>
          <a:xfrm>
            <a:off x="0" y="-90416"/>
            <a:ext cx="3302820" cy="5236004"/>
            <a:chOff x="0" y="-47625"/>
            <a:chExt cx="1739700" cy="2757969"/>
          </a:xfrm>
        </p:grpSpPr>
        <p:sp>
          <p:nvSpPr>
            <p:cNvPr id="1033" name="Google Shape;1033;p45"/>
            <p:cNvSpPr/>
            <p:nvPr/>
          </p:nvSpPr>
          <p:spPr>
            <a:xfrm>
              <a:off x="0" y="0"/>
              <a:ext cx="1739691" cy="2710344"/>
            </a:xfrm>
            <a:custGeom>
              <a:rect b="b" l="l" r="r" t="t"/>
              <a:pathLst>
                <a:path extrusionOk="0" h="2710344" w="1739691">
                  <a:moveTo>
                    <a:pt x="0" y="0"/>
                  </a:moveTo>
                  <a:lnTo>
                    <a:pt x="1739691" y="0"/>
                  </a:lnTo>
                  <a:lnTo>
                    <a:pt x="1739691" y="2710344"/>
                  </a:lnTo>
                  <a:lnTo>
                    <a:pt x="0" y="27103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034" name="Google Shape;1034;p45"/>
            <p:cNvSpPr txBox="1"/>
            <p:nvPr/>
          </p:nvSpPr>
          <p:spPr>
            <a:xfrm>
              <a:off x="0" y="-47625"/>
              <a:ext cx="1739700" cy="27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5" name="Google Shape;1035;p45"/>
          <p:cNvGrpSpPr/>
          <p:nvPr/>
        </p:nvGrpSpPr>
        <p:grpSpPr>
          <a:xfrm>
            <a:off x="0" y="4538734"/>
            <a:ext cx="9144300" cy="606702"/>
            <a:chOff x="0" y="-47625"/>
            <a:chExt cx="4816592" cy="319569"/>
          </a:xfrm>
        </p:grpSpPr>
        <p:sp>
          <p:nvSpPr>
            <p:cNvPr id="1036" name="Google Shape;1036;p45"/>
            <p:cNvSpPr/>
            <p:nvPr/>
          </p:nvSpPr>
          <p:spPr>
            <a:xfrm>
              <a:off x="0" y="0"/>
              <a:ext cx="4816592" cy="271944"/>
            </a:xfrm>
            <a:custGeom>
              <a:rect b="b" l="l" r="r" t="t"/>
              <a:pathLst>
                <a:path extrusionOk="0" h="2719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037" name="Google Shape;1037;p45"/>
            <p:cNvSpPr txBox="1"/>
            <p:nvPr/>
          </p:nvSpPr>
          <p:spPr>
            <a:xfrm>
              <a:off x="0" y="-47625"/>
              <a:ext cx="4816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8" name="Google Shape;1038;p45"/>
          <p:cNvGrpSpPr/>
          <p:nvPr/>
        </p:nvGrpSpPr>
        <p:grpSpPr>
          <a:xfrm>
            <a:off x="5311227" y="514523"/>
            <a:ext cx="1472295" cy="1472295"/>
            <a:chOff x="15705" y="15705"/>
            <a:chExt cx="781390" cy="781390"/>
          </a:xfrm>
        </p:grpSpPr>
        <p:sp>
          <p:nvSpPr>
            <p:cNvPr id="1039" name="Google Shape;1039;p45"/>
            <p:cNvSpPr/>
            <p:nvPr/>
          </p:nvSpPr>
          <p:spPr>
            <a:xfrm>
              <a:off x="15705" y="15705"/>
              <a:ext cx="781390" cy="781390"/>
            </a:xfrm>
            <a:custGeom>
              <a:rect b="b" l="l" r="r" t="t"/>
              <a:pathLst>
                <a:path extrusionOk="0" h="781390" w="781390">
                  <a:moveTo>
                    <a:pt x="417505" y="11105"/>
                  </a:moveTo>
                  <a:lnTo>
                    <a:pt x="770285" y="363885"/>
                  </a:lnTo>
                  <a:cubicBezTo>
                    <a:pt x="777395" y="370995"/>
                    <a:pt x="781390" y="380639"/>
                    <a:pt x="781390" y="390695"/>
                  </a:cubicBezTo>
                  <a:cubicBezTo>
                    <a:pt x="781390" y="400751"/>
                    <a:pt x="777395" y="410395"/>
                    <a:pt x="770285" y="417505"/>
                  </a:cubicBezTo>
                  <a:lnTo>
                    <a:pt x="417505" y="770285"/>
                  </a:lnTo>
                  <a:cubicBezTo>
                    <a:pt x="410395" y="777395"/>
                    <a:pt x="400751" y="781390"/>
                    <a:pt x="390695" y="781390"/>
                  </a:cubicBezTo>
                  <a:cubicBezTo>
                    <a:pt x="380639" y="781390"/>
                    <a:pt x="370995" y="777395"/>
                    <a:pt x="363885" y="770285"/>
                  </a:cubicBezTo>
                  <a:lnTo>
                    <a:pt x="11105" y="417505"/>
                  </a:lnTo>
                  <a:cubicBezTo>
                    <a:pt x="3995" y="410395"/>
                    <a:pt x="0" y="400751"/>
                    <a:pt x="0" y="390695"/>
                  </a:cubicBezTo>
                  <a:cubicBezTo>
                    <a:pt x="0" y="380639"/>
                    <a:pt x="3995" y="370995"/>
                    <a:pt x="11105" y="363885"/>
                  </a:cubicBezTo>
                  <a:lnTo>
                    <a:pt x="363885" y="11105"/>
                  </a:lnTo>
                  <a:cubicBezTo>
                    <a:pt x="370995" y="3995"/>
                    <a:pt x="380639" y="0"/>
                    <a:pt x="390695" y="0"/>
                  </a:cubicBezTo>
                  <a:cubicBezTo>
                    <a:pt x="400751" y="0"/>
                    <a:pt x="410395" y="3995"/>
                    <a:pt x="417505" y="1110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5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1" name="Google Shape;1041;p45"/>
          <p:cNvGrpSpPr/>
          <p:nvPr/>
        </p:nvGrpSpPr>
        <p:grpSpPr>
          <a:xfrm>
            <a:off x="5464280" y="667575"/>
            <a:ext cx="1166165" cy="1166165"/>
            <a:chOff x="15175" y="15175"/>
            <a:chExt cx="782451" cy="782451"/>
          </a:xfrm>
        </p:grpSpPr>
        <p:sp>
          <p:nvSpPr>
            <p:cNvPr id="1042" name="Google Shape;1042;p45"/>
            <p:cNvSpPr/>
            <p:nvPr/>
          </p:nvSpPr>
          <p:spPr>
            <a:xfrm>
              <a:off x="15175" y="15175"/>
              <a:ext cx="782451" cy="782451"/>
            </a:xfrm>
            <a:custGeom>
              <a:rect b="b" l="l" r="r" t="t"/>
              <a:pathLst>
                <a:path extrusionOk="0" h="782451" w="782451">
                  <a:moveTo>
                    <a:pt x="425118" y="18718"/>
                  </a:moveTo>
                  <a:lnTo>
                    <a:pt x="763732" y="357332"/>
                  </a:lnTo>
                  <a:cubicBezTo>
                    <a:pt x="782450" y="376050"/>
                    <a:pt x="782450" y="406400"/>
                    <a:pt x="763732" y="425118"/>
                  </a:cubicBezTo>
                  <a:lnTo>
                    <a:pt x="425118" y="763732"/>
                  </a:lnTo>
                  <a:cubicBezTo>
                    <a:pt x="406400" y="782450"/>
                    <a:pt x="376050" y="782450"/>
                    <a:pt x="357332" y="763732"/>
                  </a:cubicBezTo>
                  <a:lnTo>
                    <a:pt x="18718" y="425118"/>
                  </a:lnTo>
                  <a:cubicBezTo>
                    <a:pt x="0" y="406400"/>
                    <a:pt x="0" y="376050"/>
                    <a:pt x="18718" y="357332"/>
                  </a:cubicBezTo>
                  <a:lnTo>
                    <a:pt x="357332" y="18718"/>
                  </a:lnTo>
                  <a:cubicBezTo>
                    <a:pt x="376050" y="0"/>
                    <a:pt x="406400" y="0"/>
                    <a:pt x="425118" y="1871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5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4" name="Google Shape;1044;p45"/>
          <p:cNvGrpSpPr/>
          <p:nvPr/>
        </p:nvGrpSpPr>
        <p:grpSpPr>
          <a:xfrm>
            <a:off x="8086759" y="3760333"/>
            <a:ext cx="617688" cy="514753"/>
            <a:chOff x="78908" y="78908"/>
            <a:chExt cx="1647169" cy="1372676"/>
          </a:xfrm>
        </p:grpSpPr>
        <p:grpSp>
          <p:nvGrpSpPr>
            <p:cNvPr id="1045" name="Google Shape;1045;p45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046" name="Google Shape;1046;p4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4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8" name="Google Shape;1048;p45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049" name="Google Shape;1049;p4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4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1" name="Google Shape;1051;p45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052" name="Google Shape;1052;p4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4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54" name="Google Shape;1054;p45"/>
          <p:cNvSpPr txBox="1"/>
          <p:nvPr/>
        </p:nvSpPr>
        <p:spPr>
          <a:xfrm>
            <a:off x="4202835" y="2224088"/>
            <a:ext cx="36891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Interações Fracas</a:t>
            </a:r>
            <a:endParaRPr sz="1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2235B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55" name="Google Shape;1055;p45"/>
          <p:cNvSpPr txBox="1"/>
          <p:nvPr/>
        </p:nvSpPr>
        <p:spPr>
          <a:xfrm>
            <a:off x="5815450" y="715987"/>
            <a:ext cx="311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4</a:t>
            </a:r>
            <a:endParaRPr sz="700"/>
          </a:p>
        </p:txBody>
      </p:sp>
      <p:sp>
        <p:nvSpPr>
          <p:cNvPr id="1056" name="Google Shape;105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57" name="Google Shape;10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025" y="0"/>
            <a:ext cx="1209975" cy="115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025" y="1159954"/>
            <a:ext cx="1209975" cy="1156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2025" y="2316861"/>
            <a:ext cx="1209975" cy="1156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2025" y="3473768"/>
            <a:ext cx="1209975" cy="1156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5" name="Google Shape;1065;p46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066" name="Google Shape;1066;p46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067" name="Google Shape;1067;p46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8" name="Google Shape;1068;p46"/>
          <p:cNvSpPr txBox="1"/>
          <p:nvPr/>
        </p:nvSpPr>
        <p:spPr>
          <a:xfrm>
            <a:off x="445112" y="2047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Importância</a:t>
            </a:r>
            <a:endParaRPr sz="100"/>
          </a:p>
        </p:txBody>
      </p:sp>
      <p:grpSp>
        <p:nvGrpSpPr>
          <p:cNvPr id="1069" name="Google Shape;1069;p46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070" name="Google Shape;1070;p46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071" name="Google Shape;1071;p46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2" name="Google Shape;1072;p46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073" name="Google Shape;1073;p46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074" name="Google Shape;1074;p4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4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6" name="Google Shape;1076;p46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077" name="Google Shape;1077;p4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4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9" name="Google Shape;1079;p46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080" name="Google Shape;1080;p4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4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2" name="Google Shape;1082;p46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083" name="Google Shape;1083;p46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6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5" name="Google Shape;1085;p46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086" name="Google Shape;1086;p46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6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8" name="Google Shape;1088;p46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089" name="Google Shape;1089;p46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6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1" name="Google Shape;109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92" name="Google Shape;10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352" y="795088"/>
            <a:ext cx="4624693" cy="3628946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46"/>
          <p:cNvSpPr txBox="1"/>
          <p:nvPr/>
        </p:nvSpPr>
        <p:spPr>
          <a:xfrm>
            <a:off x="227400" y="2024450"/>
            <a:ext cx="36867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●"/>
            </a:pP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Cadeias laterais 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●"/>
            </a:pP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Forma e movimento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●"/>
            </a:pP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Funções específicas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94" name="Google Shape;1094;p46"/>
          <p:cNvSpPr txBox="1"/>
          <p:nvPr/>
        </p:nvSpPr>
        <p:spPr>
          <a:xfrm>
            <a:off x="3392700" y="4314800"/>
            <a:ext cx="956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https://commons.wikimedia.org/wiki/File:Hen_egg_white_lysozyme_PDB_ensemble.jpg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1099;p47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100" name="Google Shape;1100;p47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101" name="Google Shape;1101;p47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2" name="Google Shape;1102;p47"/>
          <p:cNvSpPr txBox="1"/>
          <p:nvPr/>
        </p:nvSpPr>
        <p:spPr>
          <a:xfrm>
            <a:off x="445112" y="2047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Ligação</a:t>
            </a: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 de </a:t>
            </a: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hidrogênio</a:t>
            </a:r>
            <a:endParaRPr sz="100"/>
          </a:p>
        </p:txBody>
      </p:sp>
      <p:grpSp>
        <p:nvGrpSpPr>
          <p:cNvPr id="1103" name="Google Shape;1103;p47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104" name="Google Shape;1104;p47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105" name="Google Shape;1105;p47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6" name="Google Shape;1106;p47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107" name="Google Shape;1107;p47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108" name="Google Shape;1108;p47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4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0" name="Google Shape;1110;p47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111" name="Google Shape;1111;p47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4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3" name="Google Shape;1113;p47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114" name="Google Shape;1114;p47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4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6" name="Google Shape;1116;p47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117" name="Google Shape;1117;p47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7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9" name="Google Shape;1119;p47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120" name="Google Shape;1120;p47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7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2" name="Google Shape;1122;p47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123" name="Google Shape;1123;p47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7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5" name="Google Shape;112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26" name="Google Shape;11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550" y="949501"/>
            <a:ext cx="4129926" cy="33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47"/>
          <p:cNvSpPr/>
          <p:nvPr/>
        </p:nvSpPr>
        <p:spPr>
          <a:xfrm>
            <a:off x="6666950" y="2028750"/>
            <a:ext cx="740700" cy="35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latin typeface="Merriweather"/>
                <a:ea typeface="Merriweather"/>
                <a:cs typeface="Merriweather"/>
                <a:sym typeface="Merriweather"/>
              </a:rPr>
              <a:t>ligação</a:t>
            </a:r>
            <a:r>
              <a:rPr b="1" lang="pt-BR" sz="700">
                <a:latin typeface="Merriweather"/>
                <a:ea typeface="Merriweather"/>
                <a:cs typeface="Merriweather"/>
                <a:sym typeface="Merriweather"/>
              </a:rPr>
              <a:t> de </a:t>
            </a:r>
            <a:r>
              <a:rPr b="1" lang="pt-BR" sz="700">
                <a:latin typeface="Merriweather"/>
                <a:ea typeface="Merriweather"/>
                <a:cs typeface="Merriweather"/>
                <a:sym typeface="Merriweather"/>
              </a:rPr>
              <a:t>hidrogênio</a:t>
            </a:r>
            <a:endParaRPr b="1"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28" name="Google Shape;1128;p47"/>
          <p:cNvSpPr txBox="1"/>
          <p:nvPr/>
        </p:nvSpPr>
        <p:spPr>
          <a:xfrm>
            <a:off x="40900" y="1771125"/>
            <a:ext cx="3760200" cy="20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erriweather"/>
              <a:buChar char="●"/>
            </a:pP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Ocorre quando uma 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átomo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de </a:t>
            </a:r>
            <a:r>
              <a:rPr b="1"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hidrogênio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ligado covalentemente a um atomo de </a:t>
            </a:r>
            <a:r>
              <a:rPr b="1"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oxigenio, nitrogenio ou </a:t>
            </a:r>
            <a:r>
              <a:rPr b="1"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flúor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é 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atraído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por outro 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átomo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eletronegativo</a:t>
            </a:r>
            <a:endParaRPr b="1"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29" name="Google Shape;1129;p47"/>
          <p:cNvSpPr txBox="1"/>
          <p:nvPr/>
        </p:nvSpPr>
        <p:spPr>
          <a:xfrm>
            <a:off x="3877300" y="4313563"/>
            <a:ext cx="727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</a:t>
            </a:r>
            <a:r>
              <a:rPr lang="pt-BR" sz="1000"/>
              <a:t>https://commons.wikimedia.org/wiki/File:Hidrogeno_lotura.svg.png</a:t>
            </a: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4" name="Google Shape;1134;p48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135" name="Google Shape;1135;p48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136" name="Google Shape;1136;p48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7" name="Google Shape;1137;p48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138" name="Google Shape;1138;p48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139" name="Google Shape;1139;p48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0" name="Google Shape;1140;p48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141" name="Google Shape;1141;p48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142" name="Google Shape;1142;p48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48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4" name="Google Shape;1144;p48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145" name="Google Shape;1145;p48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48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7" name="Google Shape;1147;p48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148" name="Google Shape;1148;p48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48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0" name="Google Shape;1150;p48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151" name="Google Shape;1151;p48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3" name="Google Shape;1153;p48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154" name="Google Shape;1154;p48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48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157" name="Google Shape;1157;p48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9" name="Google Shape;115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60" name="Google Shape;1160;p48"/>
          <p:cNvPicPr preferRelativeResize="0"/>
          <p:nvPr/>
        </p:nvPicPr>
        <p:blipFill rotWithShape="1">
          <a:blip r:embed="rId3">
            <a:alphaModFix/>
          </a:blip>
          <a:srcRect b="50002" l="0" r="0" t="0"/>
          <a:stretch/>
        </p:blipFill>
        <p:spPr>
          <a:xfrm>
            <a:off x="1565538" y="1711976"/>
            <a:ext cx="6013024" cy="21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48"/>
          <p:cNvSpPr txBox="1"/>
          <p:nvPr/>
        </p:nvSpPr>
        <p:spPr>
          <a:xfrm>
            <a:off x="1941500" y="4238475"/>
            <a:ext cx="675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Fonte: </a:t>
            </a:r>
            <a:r>
              <a:rPr lang="pt-BR" sz="1100"/>
              <a:t>https://commons.wikimedia.org/wiki/File:Hachimoji_RNA_base_pairs.png</a:t>
            </a:r>
            <a:endParaRPr sz="1100"/>
          </a:p>
        </p:txBody>
      </p:sp>
      <p:sp>
        <p:nvSpPr>
          <p:cNvPr id="1162" name="Google Shape;1162;p48"/>
          <p:cNvSpPr txBox="1"/>
          <p:nvPr/>
        </p:nvSpPr>
        <p:spPr>
          <a:xfrm>
            <a:off x="222375" y="1086963"/>
            <a:ext cx="8549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Ligações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de 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hidrogênio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em bases nitrogenadas</a:t>
            </a:r>
            <a:endParaRPr b="1"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63" name="Google Shape;1163;p48"/>
          <p:cNvSpPr txBox="1"/>
          <p:nvPr/>
        </p:nvSpPr>
        <p:spPr>
          <a:xfrm>
            <a:off x="445112" y="2047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Ligação de hidrogênio</a:t>
            </a:r>
            <a:endParaRPr sz="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8" name="Google Shape;1168;p49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169" name="Google Shape;1169;p49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170" name="Google Shape;1170;p49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1" name="Google Shape;1171;p49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172" name="Google Shape;1172;p49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173" name="Google Shape;1173;p49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4" name="Google Shape;1174;p49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175" name="Google Shape;1175;p49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176" name="Google Shape;1176;p49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49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8" name="Google Shape;1178;p49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179" name="Google Shape;1179;p49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49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1" name="Google Shape;1181;p49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182" name="Google Shape;1182;p49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49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84" name="Google Shape;1184;p49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185" name="Google Shape;1185;p49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9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7" name="Google Shape;1187;p49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188" name="Google Shape;1188;p49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9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0" name="Google Shape;1190;p49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191" name="Google Shape;1191;p49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9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3" name="Google Shape;119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94" name="Google Shape;11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302" y="681188"/>
            <a:ext cx="3628947" cy="3628947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49"/>
          <p:cNvSpPr txBox="1"/>
          <p:nvPr/>
        </p:nvSpPr>
        <p:spPr>
          <a:xfrm>
            <a:off x="3770300" y="4314675"/>
            <a:ext cx="675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https://commons.wikimedia.org/wiki/File:Water-hbond-vrc01-gp120.png</a:t>
            </a:r>
            <a:endParaRPr sz="1100"/>
          </a:p>
        </p:txBody>
      </p:sp>
      <p:sp>
        <p:nvSpPr>
          <p:cNvPr id="1196" name="Google Shape;1196;p49"/>
          <p:cNvSpPr txBox="1"/>
          <p:nvPr/>
        </p:nvSpPr>
        <p:spPr>
          <a:xfrm>
            <a:off x="40900" y="2075925"/>
            <a:ext cx="37602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Molécula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de 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água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interagindo por 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ligação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de 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hidrogênio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com 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proteínas</a:t>
            </a:r>
            <a:endParaRPr b="1"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97" name="Google Shape;1197;p49"/>
          <p:cNvSpPr txBox="1"/>
          <p:nvPr/>
        </p:nvSpPr>
        <p:spPr>
          <a:xfrm>
            <a:off x="445112" y="2047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Ligação de hidrogênio</a:t>
            </a:r>
            <a:endParaRPr sz="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Google Shape;1202;p50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203" name="Google Shape;1203;p50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204" name="Google Shape;1204;p50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5" name="Google Shape;1205;p50"/>
          <p:cNvSpPr txBox="1"/>
          <p:nvPr/>
        </p:nvSpPr>
        <p:spPr>
          <a:xfrm>
            <a:off x="445112" y="2047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Outras </a:t>
            </a: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ligações</a:t>
            </a:r>
            <a:endParaRPr sz="100"/>
          </a:p>
        </p:txBody>
      </p:sp>
      <p:grpSp>
        <p:nvGrpSpPr>
          <p:cNvPr id="1206" name="Google Shape;1206;p50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207" name="Google Shape;1207;p50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208" name="Google Shape;1208;p50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9" name="Google Shape;1209;p50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210" name="Google Shape;1210;p50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211" name="Google Shape;1211;p50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50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3" name="Google Shape;1213;p50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214" name="Google Shape;1214;p50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50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6" name="Google Shape;1216;p50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217" name="Google Shape;1217;p50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50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19" name="Google Shape;1219;p50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220" name="Google Shape;1220;p50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0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2" name="Google Shape;1222;p50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223" name="Google Shape;1223;p50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0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5" name="Google Shape;1225;p50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226" name="Google Shape;1226;p50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0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8" name="Google Shape;122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29" name="Google Shape;1229;p50"/>
          <p:cNvSpPr txBox="1"/>
          <p:nvPr/>
        </p:nvSpPr>
        <p:spPr>
          <a:xfrm>
            <a:off x="651775" y="1721450"/>
            <a:ext cx="77499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erriweather"/>
              <a:buChar char="●"/>
            </a:pP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Outras 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ligações/interações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importantes também ocorrem nas 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proteínas:</a:t>
            </a:r>
            <a:endParaRPr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erriweather"/>
              <a:buChar char="-"/>
            </a:pP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Iônica</a:t>
            </a:r>
            <a:endParaRPr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erriweather"/>
              <a:buChar char="-"/>
            </a:pP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Hidrofóbica</a:t>
            </a:r>
            <a:endParaRPr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erriweather"/>
              <a:buChar char="-"/>
            </a:pP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Salina</a:t>
            </a:r>
            <a:endParaRPr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erriweather"/>
              <a:buChar char="-"/>
            </a:pP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Repulsiva</a:t>
            </a:r>
            <a:endParaRPr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erriweather"/>
              <a:buChar char="-"/>
            </a:pP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Empilhamento aromático </a:t>
            </a:r>
            <a:endParaRPr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4" name="Google Shape;1234;p51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235" name="Google Shape;1235;p51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236" name="Google Shape;1236;p51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7" name="Google Shape;1237;p51"/>
          <p:cNvSpPr txBox="1"/>
          <p:nvPr/>
        </p:nvSpPr>
        <p:spPr>
          <a:xfrm>
            <a:off x="445112" y="2047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Ligação</a:t>
            </a: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 Dissulfeto</a:t>
            </a:r>
            <a:endParaRPr sz="100"/>
          </a:p>
        </p:txBody>
      </p:sp>
      <p:grpSp>
        <p:nvGrpSpPr>
          <p:cNvPr id="1238" name="Google Shape;1238;p51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239" name="Google Shape;1239;p51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240" name="Google Shape;1240;p51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1" name="Google Shape;1241;p51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242" name="Google Shape;1242;p51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243" name="Google Shape;1243;p51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51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51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246" name="Google Shape;1246;p51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51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8" name="Google Shape;1248;p51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249" name="Google Shape;1249;p51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51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1" name="Google Shape;1251;p51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252" name="Google Shape;1252;p51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1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4" name="Google Shape;1254;p51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255" name="Google Shape;1255;p51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1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7" name="Google Shape;1257;p51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258" name="Google Shape;1258;p51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1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0" name="Google Shape;126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61" name="Google Shape;12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123" y="1503250"/>
            <a:ext cx="4769102" cy="2992613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51"/>
          <p:cNvSpPr txBox="1"/>
          <p:nvPr/>
        </p:nvSpPr>
        <p:spPr>
          <a:xfrm>
            <a:off x="3845925" y="1118650"/>
            <a:ext cx="66336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Duas </a:t>
            </a: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cisteínas</a:t>
            </a: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se conectando através de uma </a:t>
            </a:r>
            <a:r>
              <a:rPr b="1"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ligação</a:t>
            </a:r>
            <a:r>
              <a:rPr b="1"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dissulfeto</a:t>
            </a:r>
            <a:endParaRPr b="1"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63" name="Google Shape;1263;p51"/>
          <p:cNvSpPr txBox="1"/>
          <p:nvPr/>
        </p:nvSpPr>
        <p:spPr>
          <a:xfrm>
            <a:off x="219875" y="1587800"/>
            <a:ext cx="36867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●"/>
            </a:pP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Ligação</a:t>
            </a: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forte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●"/>
            </a:pP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Ligação covalente simples entre dois grupos tiol(-SH)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300"/>
              <a:buFont typeface="Merriweather"/>
              <a:buChar char="●"/>
            </a:pP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Em </a:t>
            </a: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proteínas</a:t>
            </a: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ocorre somente com na presença de </a:t>
            </a: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cisteína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5"/>
          <p:cNvGrpSpPr/>
          <p:nvPr/>
        </p:nvGrpSpPr>
        <p:grpSpPr>
          <a:xfrm>
            <a:off x="0" y="-90416"/>
            <a:ext cx="3302820" cy="5236004"/>
            <a:chOff x="0" y="-47625"/>
            <a:chExt cx="1739700" cy="2757969"/>
          </a:xfrm>
        </p:grpSpPr>
        <p:sp>
          <p:nvSpPr>
            <p:cNvPr id="341" name="Google Shape;341;p25"/>
            <p:cNvSpPr/>
            <p:nvPr/>
          </p:nvSpPr>
          <p:spPr>
            <a:xfrm>
              <a:off x="0" y="0"/>
              <a:ext cx="1739691" cy="2710344"/>
            </a:xfrm>
            <a:custGeom>
              <a:rect b="b" l="l" r="r" t="t"/>
              <a:pathLst>
                <a:path extrusionOk="0" h="2710344" w="1739691">
                  <a:moveTo>
                    <a:pt x="0" y="0"/>
                  </a:moveTo>
                  <a:lnTo>
                    <a:pt x="1739691" y="0"/>
                  </a:lnTo>
                  <a:lnTo>
                    <a:pt x="1739691" y="2710344"/>
                  </a:lnTo>
                  <a:lnTo>
                    <a:pt x="0" y="27103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342" name="Google Shape;342;p25"/>
            <p:cNvSpPr txBox="1"/>
            <p:nvPr/>
          </p:nvSpPr>
          <p:spPr>
            <a:xfrm>
              <a:off x="0" y="-47625"/>
              <a:ext cx="1739700" cy="27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25"/>
          <p:cNvGrpSpPr/>
          <p:nvPr/>
        </p:nvGrpSpPr>
        <p:grpSpPr>
          <a:xfrm>
            <a:off x="0" y="4538734"/>
            <a:ext cx="9144300" cy="606702"/>
            <a:chOff x="0" y="-47625"/>
            <a:chExt cx="4816592" cy="319569"/>
          </a:xfrm>
        </p:grpSpPr>
        <p:sp>
          <p:nvSpPr>
            <p:cNvPr id="344" name="Google Shape;344;p25"/>
            <p:cNvSpPr/>
            <p:nvPr/>
          </p:nvSpPr>
          <p:spPr>
            <a:xfrm>
              <a:off x="0" y="0"/>
              <a:ext cx="4816592" cy="271944"/>
            </a:xfrm>
            <a:custGeom>
              <a:rect b="b" l="l" r="r" t="t"/>
              <a:pathLst>
                <a:path extrusionOk="0" h="2719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345" name="Google Shape;345;p25"/>
            <p:cNvSpPr txBox="1"/>
            <p:nvPr/>
          </p:nvSpPr>
          <p:spPr>
            <a:xfrm>
              <a:off x="0" y="-47625"/>
              <a:ext cx="4816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6" name="Google Shape;346;p25"/>
          <p:cNvGrpSpPr/>
          <p:nvPr/>
        </p:nvGrpSpPr>
        <p:grpSpPr>
          <a:xfrm>
            <a:off x="5311227" y="514523"/>
            <a:ext cx="1472295" cy="1472295"/>
            <a:chOff x="15705" y="15705"/>
            <a:chExt cx="781390" cy="781390"/>
          </a:xfrm>
        </p:grpSpPr>
        <p:sp>
          <p:nvSpPr>
            <p:cNvPr id="347" name="Google Shape;347;p25"/>
            <p:cNvSpPr/>
            <p:nvPr/>
          </p:nvSpPr>
          <p:spPr>
            <a:xfrm>
              <a:off x="15705" y="15705"/>
              <a:ext cx="781390" cy="781390"/>
            </a:xfrm>
            <a:custGeom>
              <a:rect b="b" l="l" r="r" t="t"/>
              <a:pathLst>
                <a:path extrusionOk="0" h="781390" w="781390">
                  <a:moveTo>
                    <a:pt x="417505" y="11105"/>
                  </a:moveTo>
                  <a:lnTo>
                    <a:pt x="770285" y="363885"/>
                  </a:lnTo>
                  <a:cubicBezTo>
                    <a:pt x="777395" y="370995"/>
                    <a:pt x="781390" y="380639"/>
                    <a:pt x="781390" y="390695"/>
                  </a:cubicBezTo>
                  <a:cubicBezTo>
                    <a:pt x="781390" y="400751"/>
                    <a:pt x="777395" y="410395"/>
                    <a:pt x="770285" y="417505"/>
                  </a:cubicBezTo>
                  <a:lnTo>
                    <a:pt x="417505" y="770285"/>
                  </a:lnTo>
                  <a:cubicBezTo>
                    <a:pt x="410395" y="777395"/>
                    <a:pt x="400751" y="781390"/>
                    <a:pt x="390695" y="781390"/>
                  </a:cubicBezTo>
                  <a:cubicBezTo>
                    <a:pt x="380639" y="781390"/>
                    <a:pt x="370995" y="777395"/>
                    <a:pt x="363885" y="770285"/>
                  </a:cubicBezTo>
                  <a:lnTo>
                    <a:pt x="11105" y="417505"/>
                  </a:lnTo>
                  <a:cubicBezTo>
                    <a:pt x="3995" y="410395"/>
                    <a:pt x="0" y="400751"/>
                    <a:pt x="0" y="390695"/>
                  </a:cubicBezTo>
                  <a:cubicBezTo>
                    <a:pt x="0" y="380639"/>
                    <a:pt x="3995" y="370995"/>
                    <a:pt x="11105" y="363885"/>
                  </a:cubicBezTo>
                  <a:lnTo>
                    <a:pt x="363885" y="11105"/>
                  </a:lnTo>
                  <a:cubicBezTo>
                    <a:pt x="370995" y="3995"/>
                    <a:pt x="380639" y="0"/>
                    <a:pt x="390695" y="0"/>
                  </a:cubicBezTo>
                  <a:cubicBezTo>
                    <a:pt x="400751" y="0"/>
                    <a:pt x="410395" y="3995"/>
                    <a:pt x="417505" y="1110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5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25"/>
          <p:cNvGrpSpPr/>
          <p:nvPr/>
        </p:nvGrpSpPr>
        <p:grpSpPr>
          <a:xfrm>
            <a:off x="5464280" y="667575"/>
            <a:ext cx="1166165" cy="1166165"/>
            <a:chOff x="15175" y="15175"/>
            <a:chExt cx="782451" cy="782451"/>
          </a:xfrm>
        </p:grpSpPr>
        <p:sp>
          <p:nvSpPr>
            <p:cNvPr id="350" name="Google Shape;350;p25"/>
            <p:cNvSpPr/>
            <p:nvPr/>
          </p:nvSpPr>
          <p:spPr>
            <a:xfrm>
              <a:off x="15175" y="15175"/>
              <a:ext cx="782451" cy="782451"/>
            </a:xfrm>
            <a:custGeom>
              <a:rect b="b" l="l" r="r" t="t"/>
              <a:pathLst>
                <a:path extrusionOk="0" h="782451" w="782451">
                  <a:moveTo>
                    <a:pt x="425118" y="18718"/>
                  </a:moveTo>
                  <a:lnTo>
                    <a:pt x="763732" y="357332"/>
                  </a:lnTo>
                  <a:cubicBezTo>
                    <a:pt x="782450" y="376050"/>
                    <a:pt x="782450" y="406400"/>
                    <a:pt x="763732" y="425118"/>
                  </a:cubicBezTo>
                  <a:lnTo>
                    <a:pt x="425118" y="763732"/>
                  </a:lnTo>
                  <a:cubicBezTo>
                    <a:pt x="406400" y="782450"/>
                    <a:pt x="376050" y="782450"/>
                    <a:pt x="357332" y="763732"/>
                  </a:cubicBezTo>
                  <a:lnTo>
                    <a:pt x="18718" y="425118"/>
                  </a:lnTo>
                  <a:cubicBezTo>
                    <a:pt x="0" y="406400"/>
                    <a:pt x="0" y="376050"/>
                    <a:pt x="18718" y="357332"/>
                  </a:cubicBezTo>
                  <a:lnTo>
                    <a:pt x="357332" y="18718"/>
                  </a:lnTo>
                  <a:cubicBezTo>
                    <a:pt x="376050" y="0"/>
                    <a:pt x="406400" y="0"/>
                    <a:pt x="425118" y="1871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5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25"/>
          <p:cNvGrpSpPr/>
          <p:nvPr/>
        </p:nvGrpSpPr>
        <p:grpSpPr>
          <a:xfrm>
            <a:off x="8086759" y="3760333"/>
            <a:ext cx="617688" cy="514753"/>
            <a:chOff x="78908" y="78908"/>
            <a:chExt cx="1647169" cy="1372676"/>
          </a:xfrm>
        </p:grpSpPr>
        <p:grpSp>
          <p:nvGrpSpPr>
            <p:cNvPr id="353" name="Google Shape;353;p25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354" name="Google Shape;354;p2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" name="Google Shape;356;p25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357" name="Google Shape;357;p2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25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360" name="Google Shape;360;p2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"/>
          <p:cNvSpPr txBox="1"/>
          <p:nvPr/>
        </p:nvSpPr>
        <p:spPr>
          <a:xfrm>
            <a:off x="4202835" y="2224088"/>
            <a:ext cx="368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Bioinformática</a:t>
            </a:r>
            <a:endParaRPr sz="100"/>
          </a:p>
        </p:txBody>
      </p:sp>
      <p:sp>
        <p:nvSpPr>
          <p:cNvPr id="363" name="Google Shape;363;p25"/>
          <p:cNvSpPr txBox="1"/>
          <p:nvPr/>
        </p:nvSpPr>
        <p:spPr>
          <a:xfrm>
            <a:off x="5891650" y="715987"/>
            <a:ext cx="311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 u="none" cap="none" strike="noStrike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700"/>
          </a:p>
        </p:txBody>
      </p:sp>
      <p:pic>
        <p:nvPicPr>
          <p:cNvPr id="364" name="Google Shape;3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28350" y="451300"/>
            <a:ext cx="6831174" cy="34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Google Shape;1268;p52"/>
          <p:cNvGrpSpPr/>
          <p:nvPr/>
        </p:nvGrpSpPr>
        <p:grpSpPr>
          <a:xfrm>
            <a:off x="0" y="-90416"/>
            <a:ext cx="3302820" cy="5236004"/>
            <a:chOff x="0" y="-47625"/>
            <a:chExt cx="1739700" cy="2757969"/>
          </a:xfrm>
        </p:grpSpPr>
        <p:sp>
          <p:nvSpPr>
            <p:cNvPr id="1269" name="Google Shape;1269;p52"/>
            <p:cNvSpPr/>
            <p:nvPr/>
          </p:nvSpPr>
          <p:spPr>
            <a:xfrm>
              <a:off x="0" y="0"/>
              <a:ext cx="1739691" cy="2710344"/>
            </a:xfrm>
            <a:custGeom>
              <a:rect b="b" l="l" r="r" t="t"/>
              <a:pathLst>
                <a:path extrusionOk="0" h="2710344" w="1739691">
                  <a:moveTo>
                    <a:pt x="0" y="0"/>
                  </a:moveTo>
                  <a:lnTo>
                    <a:pt x="1739691" y="0"/>
                  </a:lnTo>
                  <a:lnTo>
                    <a:pt x="1739691" y="2710344"/>
                  </a:lnTo>
                  <a:lnTo>
                    <a:pt x="0" y="27103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270" name="Google Shape;1270;p52"/>
            <p:cNvSpPr txBox="1"/>
            <p:nvPr/>
          </p:nvSpPr>
          <p:spPr>
            <a:xfrm>
              <a:off x="0" y="-47625"/>
              <a:ext cx="1739700" cy="27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1" name="Google Shape;1271;p52"/>
          <p:cNvGrpSpPr/>
          <p:nvPr/>
        </p:nvGrpSpPr>
        <p:grpSpPr>
          <a:xfrm>
            <a:off x="0" y="4538734"/>
            <a:ext cx="9144300" cy="606702"/>
            <a:chOff x="0" y="-47625"/>
            <a:chExt cx="4816592" cy="319569"/>
          </a:xfrm>
        </p:grpSpPr>
        <p:sp>
          <p:nvSpPr>
            <p:cNvPr id="1272" name="Google Shape;1272;p52"/>
            <p:cNvSpPr/>
            <p:nvPr/>
          </p:nvSpPr>
          <p:spPr>
            <a:xfrm>
              <a:off x="0" y="0"/>
              <a:ext cx="4816592" cy="271944"/>
            </a:xfrm>
            <a:custGeom>
              <a:rect b="b" l="l" r="r" t="t"/>
              <a:pathLst>
                <a:path extrusionOk="0" h="2719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273" name="Google Shape;1273;p52"/>
            <p:cNvSpPr txBox="1"/>
            <p:nvPr/>
          </p:nvSpPr>
          <p:spPr>
            <a:xfrm>
              <a:off x="0" y="-47625"/>
              <a:ext cx="4816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4" name="Google Shape;1274;p52"/>
          <p:cNvGrpSpPr/>
          <p:nvPr/>
        </p:nvGrpSpPr>
        <p:grpSpPr>
          <a:xfrm>
            <a:off x="5311227" y="514523"/>
            <a:ext cx="1472295" cy="1472295"/>
            <a:chOff x="15705" y="15705"/>
            <a:chExt cx="781390" cy="781390"/>
          </a:xfrm>
        </p:grpSpPr>
        <p:sp>
          <p:nvSpPr>
            <p:cNvPr id="1275" name="Google Shape;1275;p52"/>
            <p:cNvSpPr/>
            <p:nvPr/>
          </p:nvSpPr>
          <p:spPr>
            <a:xfrm>
              <a:off x="15705" y="15705"/>
              <a:ext cx="781390" cy="781390"/>
            </a:xfrm>
            <a:custGeom>
              <a:rect b="b" l="l" r="r" t="t"/>
              <a:pathLst>
                <a:path extrusionOk="0" h="781390" w="781390">
                  <a:moveTo>
                    <a:pt x="417505" y="11105"/>
                  </a:moveTo>
                  <a:lnTo>
                    <a:pt x="770285" y="363885"/>
                  </a:lnTo>
                  <a:cubicBezTo>
                    <a:pt x="777395" y="370995"/>
                    <a:pt x="781390" y="380639"/>
                    <a:pt x="781390" y="390695"/>
                  </a:cubicBezTo>
                  <a:cubicBezTo>
                    <a:pt x="781390" y="400751"/>
                    <a:pt x="777395" y="410395"/>
                    <a:pt x="770285" y="417505"/>
                  </a:cubicBezTo>
                  <a:lnTo>
                    <a:pt x="417505" y="770285"/>
                  </a:lnTo>
                  <a:cubicBezTo>
                    <a:pt x="410395" y="777395"/>
                    <a:pt x="400751" y="781390"/>
                    <a:pt x="390695" y="781390"/>
                  </a:cubicBezTo>
                  <a:cubicBezTo>
                    <a:pt x="380639" y="781390"/>
                    <a:pt x="370995" y="777395"/>
                    <a:pt x="363885" y="770285"/>
                  </a:cubicBezTo>
                  <a:lnTo>
                    <a:pt x="11105" y="417505"/>
                  </a:lnTo>
                  <a:cubicBezTo>
                    <a:pt x="3995" y="410395"/>
                    <a:pt x="0" y="400751"/>
                    <a:pt x="0" y="390695"/>
                  </a:cubicBezTo>
                  <a:cubicBezTo>
                    <a:pt x="0" y="380639"/>
                    <a:pt x="3995" y="370995"/>
                    <a:pt x="11105" y="363885"/>
                  </a:cubicBezTo>
                  <a:lnTo>
                    <a:pt x="363885" y="11105"/>
                  </a:lnTo>
                  <a:cubicBezTo>
                    <a:pt x="370995" y="3995"/>
                    <a:pt x="380639" y="0"/>
                    <a:pt x="390695" y="0"/>
                  </a:cubicBezTo>
                  <a:cubicBezTo>
                    <a:pt x="400751" y="0"/>
                    <a:pt x="410395" y="3995"/>
                    <a:pt x="417505" y="1110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2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7" name="Google Shape;1277;p52"/>
          <p:cNvGrpSpPr/>
          <p:nvPr/>
        </p:nvGrpSpPr>
        <p:grpSpPr>
          <a:xfrm>
            <a:off x="5464280" y="667575"/>
            <a:ext cx="1166165" cy="1166165"/>
            <a:chOff x="15175" y="15175"/>
            <a:chExt cx="782451" cy="782451"/>
          </a:xfrm>
        </p:grpSpPr>
        <p:sp>
          <p:nvSpPr>
            <p:cNvPr id="1278" name="Google Shape;1278;p52"/>
            <p:cNvSpPr/>
            <p:nvPr/>
          </p:nvSpPr>
          <p:spPr>
            <a:xfrm>
              <a:off x="15175" y="15175"/>
              <a:ext cx="782451" cy="782451"/>
            </a:xfrm>
            <a:custGeom>
              <a:rect b="b" l="l" r="r" t="t"/>
              <a:pathLst>
                <a:path extrusionOk="0" h="782451" w="782451">
                  <a:moveTo>
                    <a:pt x="425118" y="18718"/>
                  </a:moveTo>
                  <a:lnTo>
                    <a:pt x="763732" y="357332"/>
                  </a:lnTo>
                  <a:cubicBezTo>
                    <a:pt x="782450" y="376050"/>
                    <a:pt x="782450" y="406400"/>
                    <a:pt x="763732" y="425118"/>
                  </a:cubicBezTo>
                  <a:lnTo>
                    <a:pt x="425118" y="763732"/>
                  </a:lnTo>
                  <a:cubicBezTo>
                    <a:pt x="406400" y="782450"/>
                    <a:pt x="376050" y="782450"/>
                    <a:pt x="357332" y="763732"/>
                  </a:cubicBezTo>
                  <a:lnTo>
                    <a:pt x="18718" y="425118"/>
                  </a:lnTo>
                  <a:cubicBezTo>
                    <a:pt x="0" y="406400"/>
                    <a:pt x="0" y="376050"/>
                    <a:pt x="18718" y="357332"/>
                  </a:cubicBezTo>
                  <a:lnTo>
                    <a:pt x="357332" y="18718"/>
                  </a:lnTo>
                  <a:cubicBezTo>
                    <a:pt x="376050" y="0"/>
                    <a:pt x="406400" y="0"/>
                    <a:pt x="425118" y="1871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2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0" name="Google Shape;1280;p52"/>
          <p:cNvGrpSpPr/>
          <p:nvPr/>
        </p:nvGrpSpPr>
        <p:grpSpPr>
          <a:xfrm>
            <a:off x="8086759" y="3760333"/>
            <a:ext cx="617688" cy="514753"/>
            <a:chOff x="78908" y="78908"/>
            <a:chExt cx="1647169" cy="1372676"/>
          </a:xfrm>
        </p:grpSpPr>
        <p:grpSp>
          <p:nvGrpSpPr>
            <p:cNvPr id="1281" name="Google Shape;1281;p52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282" name="Google Shape;1282;p52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52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4" name="Google Shape;1284;p52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285" name="Google Shape;1285;p52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52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7" name="Google Shape;1287;p52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288" name="Google Shape;1288;p52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52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90" name="Google Shape;1290;p52"/>
          <p:cNvSpPr txBox="1"/>
          <p:nvPr/>
        </p:nvSpPr>
        <p:spPr>
          <a:xfrm>
            <a:off x="4202835" y="2224088"/>
            <a:ext cx="3689100" cy="16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Alinhamento Estrutural</a:t>
            </a:r>
            <a:endParaRPr sz="1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2235B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91" name="Google Shape;1291;p52"/>
          <p:cNvSpPr txBox="1"/>
          <p:nvPr/>
        </p:nvSpPr>
        <p:spPr>
          <a:xfrm>
            <a:off x="5815450" y="715987"/>
            <a:ext cx="311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5</a:t>
            </a:r>
            <a:endParaRPr sz="700"/>
          </a:p>
        </p:txBody>
      </p:sp>
      <p:sp>
        <p:nvSpPr>
          <p:cNvPr id="1292" name="Google Shape;129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93" name="Google Shape;12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3925"/>
            <a:ext cx="3302825" cy="318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8" name="Google Shape;1298;p53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299" name="Google Shape;1299;p53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300" name="Google Shape;1300;p53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1" name="Google Shape;1301;p53"/>
          <p:cNvSpPr txBox="1"/>
          <p:nvPr/>
        </p:nvSpPr>
        <p:spPr>
          <a:xfrm>
            <a:off x="445112" y="2047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Alinhamento Estrutural</a:t>
            </a:r>
            <a:endParaRPr sz="100"/>
          </a:p>
        </p:txBody>
      </p:sp>
      <p:grpSp>
        <p:nvGrpSpPr>
          <p:cNvPr id="1302" name="Google Shape;1302;p53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303" name="Google Shape;1303;p53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304" name="Google Shape;1304;p5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5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6" name="Google Shape;1306;p53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307" name="Google Shape;1307;p5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5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9" name="Google Shape;1309;p53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310" name="Google Shape;1310;p5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5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12" name="Google Shape;1312;p53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313" name="Google Shape;1313;p53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3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5" name="Google Shape;1315;p53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316" name="Google Shape;1316;p53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317" name="Google Shape;1317;p53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8" name="Google Shape;1318;p53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319" name="Google Shape;1319;p53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3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1" name="Google Shape;1321;p53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322" name="Google Shape;1322;p53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3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4" name="Google Shape;132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25" name="Google Shape;13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25" y="1523150"/>
            <a:ext cx="2966200" cy="218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8388" y="1687833"/>
            <a:ext cx="5502575" cy="1892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53"/>
          <p:cNvSpPr txBox="1"/>
          <p:nvPr/>
        </p:nvSpPr>
        <p:spPr>
          <a:xfrm>
            <a:off x="628925" y="1247750"/>
            <a:ext cx="24492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Hemoglobinas sobrepostas</a:t>
            </a:r>
            <a:endParaRPr sz="12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28" name="Google Shape;1328;p53"/>
          <p:cNvSpPr txBox="1"/>
          <p:nvPr/>
        </p:nvSpPr>
        <p:spPr>
          <a:xfrm>
            <a:off x="4306100" y="1366525"/>
            <a:ext cx="43929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Proteínas</a:t>
            </a:r>
            <a:r>
              <a:rPr lang="pt-BR" sz="1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similares de diferentes organismos </a:t>
            </a:r>
            <a:endParaRPr sz="12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54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334" name="Google Shape;1334;p54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335" name="Google Shape;1335;p54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6" name="Google Shape;1336;p54"/>
          <p:cNvSpPr txBox="1"/>
          <p:nvPr/>
        </p:nvSpPr>
        <p:spPr>
          <a:xfrm>
            <a:off x="445112" y="2047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Alinhamento Estrutural</a:t>
            </a:r>
            <a:endParaRPr sz="100"/>
          </a:p>
        </p:txBody>
      </p:sp>
      <p:grpSp>
        <p:nvGrpSpPr>
          <p:cNvPr id="1337" name="Google Shape;1337;p54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338" name="Google Shape;1338;p54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339" name="Google Shape;1339;p54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54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1" name="Google Shape;1341;p54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342" name="Google Shape;1342;p54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54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4" name="Google Shape;1344;p54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345" name="Google Shape;1345;p54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54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7" name="Google Shape;1347;p54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348" name="Google Shape;1348;p54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4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0" name="Google Shape;1350;p54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351" name="Google Shape;1351;p54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352" name="Google Shape;1352;p54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3" name="Google Shape;1353;p54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354" name="Google Shape;1354;p54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4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6" name="Google Shape;1356;p54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357" name="Google Shape;1357;p54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4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9" name="Google Shape;135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60" name="Google Shape;13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727" y="893783"/>
            <a:ext cx="6736647" cy="3356163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54"/>
          <p:cNvSpPr txBox="1"/>
          <p:nvPr/>
        </p:nvSpPr>
        <p:spPr>
          <a:xfrm>
            <a:off x="197700" y="4217375"/>
            <a:ext cx="874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</a:t>
            </a:r>
            <a:r>
              <a:rPr lang="pt-BR" sz="1000"/>
              <a:t>https://bioinfo.com.br/alinhamento-estrutural/ (CC BY-NC 4.0)</a:t>
            </a: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6" name="Google Shape;1366;p55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367" name="Google Shape;1367;p55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368" name="Google Shape;1368;p55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9" name="Google Shape;1369;p55"/>
          <p:cNvSpPr txBox="1"/>
          <p:nvPr/>
        </p:nvSpPr>
        <p:spPr>
          <a:xfrm>
            <a:off x="445112" y="2047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Alinhamento Estrutural</a:t>
            </a:r>
            <a:endParaRPr sz="100"/>
          </a:p>
        </p:txBody>
      </p:sp>
      <p:grpSp>
        <p:nvGrpSpPr>
          <p:cNvPr id="1370" name="Google Shape;1370;p55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371" name="Google Shape;1371;p55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372" name="Google Shape;1372;p5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5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4" name="Google Shape;1374;p55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375" name="Google Shape;1375;p5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5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7" name="Google Shape;1377;p55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378" name="Google Shape;1378;p5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5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80" name="Google Shape;1380;p55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381" name="Google Shape;1381;p55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5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3" name="Google Shape;1383;p55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384" name="Google Shape;1384;p55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385" name="Google Shape;1385;p55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6" name="Google Shape;1386;p55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387" name="Google Shape;1387;p55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5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9" name="Google Shape;1389;p55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390" name="Google Shape;1390;p55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5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2" name="Google Shape;139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93" name="Google Shape;1393;p55"/>
          <p:cNvSpPr txBox="1"/>
          <p:nvPr/>
        </p:nvSpPr>
        <p:spPr>
          <a:xfrm>
            <a:off x="197700" y="4217375"/>
            <a:ext cx="874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https://bioinfo.com.br/alinhamento-estrutural/ (CC BY-NC 4.0)</a:t>
            </a:r>
            <a:endParaRPr sz="1000"/>
          </a:p>
        </p:txBody>
      </p:sp>
      <p:pic>
        <p:nvPicPr>
          <p:cNvPr id="1394" name="Google Shape;13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52" y="1151271"/>
            <a:ext cx="6796392" cy="3034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55"/>
          <p:cNvPicPr preferRelativeResize="0"/>
          <p:nvPr/>
        </p:nvPicPr>
        <p:blipFill rotWithShape="1">
          <a:blip r:embed="rId4">
            <a:alphaModFix/>
          </a:blip>
          <a:srcRect b="0" l="35952" r="35902" t="0"/>
          <a:stretch/>
        </p:blipFill>
        <p:spPr>
          <a:xfrm>
            <a:off x="6850351" y="3703025"/>
            <a:ext cx="205892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55"/>
          <p:cNvSpPr txBox="1"/>
          <p:nvPr/>
        </p:nvSpPr>
        <p:spPr>
          <a:xfrm>
            <a:off x="1757225" y="829975"/>
            <a:ext cx="53319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Sistema de pontuação - Raiz Quadrada do Desvio Quadrático Médio</a:t>
            </a:r>
            <a:endParaRPr b="1" sz="12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97" name="Google Shape;1397;p55"/>
          <p:cNvSpPr txBox="1"/>
          <p:nvPr/>
        </p:nvSpPr>
        <p:spPr>
          <a:xfrm>
            <a:off x="6192300" y="1727100"/>
            <a:ext cx="27540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Calculado tomando as diferenças individuais entre as coordenadas de um par de moléculas</a:t>
            </a:r>
            <a:endParaRPr b="1" sz="12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2" name="Google Shape;1402;p56"/>
          <p:cNvGrpSpPr/>
          <p:nvPr/>
        </p:nvGrpSpPr>
        <p:grpSpPr>
          <a:xfrm>
            <a:off x="0" y="-90416"/>
            <a:ext cx="3302820" cy="5236004"/>
            <a:chOff x="0" y="-47625"/>
            <a:chExt cx="1739700" cy="2757969"/>
          </a:xfrm>
        </p:grpSpPr>
        <p:sp>
          <p:nvSpPr>
            <p:cNvPr id="1403" name="Google Shape;1403;p56"/>
            <p:cNvSpPr/>
            <p:nvPr/>
          </p:nvSpPr>
          <p:spPr>
            <a:xfrm>
              <a:off x="0" y="0"/>
              <a:ext cx="1739691" cy="2710344"/>
            </a:xfrm>
            <a:custGeom>
              <a:rect b="b" l="l" r="r" t="t"/>
              <a:pathLst>
                <a:path extrusionOk="0" h="2710344" w="1739691">
                  <a:moveTo>
                    <a:pt x="0" y="0"/>
                  </a:moveTo>
                  <a:lnTo>
                    <a:pt x="1739691" y="0"/>
                  </a:lnTo>
                  <a:lnTo>
                    <a:pt x="1739691" y="2710344"/>
                  </a:lnTo>
                  <a:lnTo>
                    <a:pt x="0" y="27103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404" name="Google Shape;1404;p56"/>
            <p:cNvSpPr txBox="1"/>
            <p:nvPr/>
          </p:nvSpPr>
          <p:spPr>
            <a:xfrm>
              <a:off x="0" y="-47625"/>
              <a:ext cx="1739700" cy="27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5" name="Google Shape;1405;p56"/>
          <p:cNvGrpSpPr/>
          <p:nvPr/>
        </p:nvGrpSpPr>
        <p:grpSpPr>
          <a:xfrm>
            <a:off x="0" y="4538734"/>
            <a:ext cx="9144300" cy="606702"/>
            <a:chOff x="0" y="-47625"/>
            <a:chExt cx="4816592" cy="319569"/>
          </a:xfrm>
        </p:grpSpPr>
        <p:sp>
          <p:nvSpPr>
            <p:cNvPr id="1406" name="Google Shape;1406;p56"/>
            <p:cNvSpPr/>
            <p:nvPr/>
          </p:nvSpPr>
          <p:spPr>
            <a:xfrm>
              <a:off x="0" y="0"/>
              <a:ext cx="4816592" cy="271944"/>
            </a:xfrm>
            <a:custGeom>
              <a:rect b="b" l="l" r="r" t="t"/>
              <a:pathLst>
                <a:path extrusionOk="0" h="2719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407" name="Google Shape;1407;p56"/>
            <p:cNvSpPr txBox="1"/>
            <p:nvPr/>
          </p:nvSpPr>
          <p:spPr>
            <a:xfrm>
              <a:off x="0" y="-47625"/>
              <a:ext cx="4816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8" name="Google Shape;1408;p56"/>
          <p:cNvGrpSpPr/>
          <p:nvPr/>
        </p:nvGrpSpPr>
        <p:grpSpPr>
          <a:xfrm>
            <a:off x="5311227" y="514523"/>
            <a:ext cx="1472295" cy="1472295"/>
            <a:chOff x="15705" y="15705"/>
            <a:chExt cx="781390" cy="781390"/>
          </a:xfrm>
        </p:grpSpPr>
        <p:sp>
          <p:nvSpPr>
            <p:cNvPr id="1409" name="Google Shape;1409;p56"/>
            <p:cNvSpPr/>
            <p:nvPr/>
          </p:nvSpPr>
          <p:spPr>
            <a:xfrm>
              <a:off x="15705" y="15705"/>
              <a:ext cx="781390" cy="781390"/>
            </a:xfrm>
            <a:custGeom>
              <a:rect b="b" l="l" r="r" t="t"/>
              <a:pathLst>
                <a:path extrusionOk="0" h="781390" w="781390">
                  <a:moveTo>
                    <a:pt x="417505" y="11105"/>
                  </a:moveTo>
                  <a:lnTo>
                    <a:pt x="770285" y="363885"/>
                  </a:lnTo>
                  <a:cubicBezTo>
                    <a:pt x="777395" y="370995"/>
                    <a:pt x="781390" y="380639"/>
                    <a:pt x="781390" y="390695"/>
                  </a:cubicBezTo>
                  <a:cubicBezTo>
                    <a:pt x="781390" y="400751"/>
                    <a:pt x="777395" y="410395"/>
                    <a:pt x="770285" y="417505"/>
                  </a:cubicBezTo>
                  <a:lnTo>
                    <a:pt x="417505" y="770285"/>
                  </a:lnTo>
                  <a:cubicBezTo>
                    <a:pt x="410395" y="777395"/>
                    <a:pt x="400751" y="781390"/>
                    <a:pt x="390695" y="781390"/>
                  </a:cubicBezTo>
                  <a:cubicBezTo>
                    <a:pt x="380639" y="781390"/>
                    <a:pt x="370995" y="777395"/>
                    <a:pt x="363885" y="770285"/>
                  </a:cubicBezTo>
                  <a:lnTo>
                    <a:pt x="11105" y="417505"/>
                  </a:lnTo>
                  <a:cubicBezTo>
                    <a:pt x="3995" y="410395"/>
                    <a:pt x="0" y="400751"/>
                    <a:pt x="0" y="390695"/>
                  </a:cubicBezTo>
                  <a:cubicBezTo>
                    <a:pt x="0" y="380639"/>
                    <a:pt x="3995" y="370995"/>
                    <a:pt x="11105" y="363885"/>
                  </a:cubicBezTo>
                  <a:lnTo>
                    <a:pt x="363885" y="11105"/>
                  </a:lnTo>
                  <a:cubicBezTo>
                    <a:pt x="370995" y="3995"/>
                    <a:pt x="380639" y="0"/>
                    <a:pt x="390695" y="0"/>
                  </a:cubicBezTo>
                  <a:cubicBezTo>
                    <a:pt x="400751" y="0"/>
                    <a:pt x="410395" y="3995"/>
                    <a:pt x="417505" y="1110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6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1" name="Google Shape;1411;p56"/>
          <p:cNvGrpSpPr/>
          <p:nvPr/>
        </p:nvGrpSpPr>
        <p:grpSpPr>
          <a:xfrm>
            <a:off x="5464280" y="667575"/>
            <a:ext cx="1166165" cy="1166165"/>
            <a:chOff x="15175" y="15175"/>
            <a:chExt cx="782451" cy="782451"/>
          </a:xfrm>
        </p:grpSpPr>
        <p:sp>
          <p:nvSpPr>
            <p:cNvPr id="1412" name="Google Shape;1412;p56"/>
            <p:cNvSpPr/>
            <p:nvPr/>
          </p:nvSpPr>
          <p:spPr>
            <a:xfrm>
              <a:off x="15175" y="15175"/>
              <a:ext cx="782451" cy="782451"/>
            </a:xfrm>
            <a:custGeom>
              <a:rect b="b" l="l" r="r" t="t"/>
              <a:pathLst>
                <a:path extrusionOk="0" h="782451" w="782451">
                  <a:moveTo>
                    <a:pt x="425118" y="18718"/>
                  </a:moveTo>
                  <a:lnTo>
                    <a:pt x="763732" y="357332"/>
                  </a:lnTo>
                  <a:cubicBezTo>
                    <a:pt x="782450" y="376050"/>
                    <a:pt x="782450" y="406400"/>
                    <a:pt x="763732" y="425118"/>
                  </a:cubicBezTo>
                  <a:lnTo>
                    <a:pt x="425118" y="763732"/>
                  </a:lnTo>
                  <a:cubicBezTo>
                    <a:pt x="406400" y="782450"/>
                    <a:pt x="376050" y="782450"/>
                    <a:pt x="357332" y="763732"/>
                  </a:cubicBezTo>
                  <a:lnTo>
                    <a:pt x="18718" y="425118"/>
                  </a:lnTo>
                  <a:cubicBezTo>
                    <a:pt x="0" y="406400"/>
                    <a:pt x="0" y="376050"/>
                    <a:pt x="18718" y="357332"/>
                  </a:cubicBezTo>
                  <a:lnTo>
                    <a:pt x="357332" y="18718"/>
                  </a:lnTo>
                  <a:cubicBezTo>
                    <a:pt x="376050" y="0"/>
                    <a:pt x="406400" y="0"/>
                    <a:pt x="425118" y="1871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6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4" name="Google Shape;1414;p56"/>
          <p:cNvGrpSpPr/>
          <p:nvPr/>
        </p:nvGrpSpPr>
        <p:grpSpPr>
          <a:xfrm>
            <a:off x="8086759" y="3760333"/>
            <a:ext cx="617688" cy="514753"/>
            <a:chOff x="78908" y="78908"/>
            <a:chExt cx="1647169" cy="1372676"/>
          </a:xfrm>
        </p:grpSpPr>
        <p:grpSp>
          <p:nvGrpSpPr>
            <p:cNvPr id="1415" name="Google Shape;1415;p56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416" name="Google Shape;1416;p5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5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8" name="Google Shape;1418;p56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419" name="Google Shape;1419;p5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5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56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422" name="Google Shape;1422;p5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5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24" name="Google Shape;1424;p56"/>
          <p:cNvSpPr txBox="1"/>
          <p:nvPr/>
        </p:nvSpPr>
        <p:spPr>
          <a:xfrm>
            <a:off x="4202835" y="2224088"/>
            <a:ext cx="3689100" cy="16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Modelagem de </a:t>
            </a: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Proteínas</a:t>
            </a:r>
            <a:endParaRPr sz="1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2235B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25" name="Google Shape;1425;p56"/>
          <p:cNvSpPr txBox="1"/>
          <p:nvPr/>
        </p:nvSpPr>
        <p:spPr>
          <a:xfrm>
            <a:off x="5815450" y="792187"/>
            <a:ext cx="311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6</a:t>
            </a:r>
            <a:endParaRPr sz="700"/>
          </a:p>
        </p:txBody>
      </p:sp>
      <p:sp>
        <p:nvSpPr>
          <p:cNvPr id="1426" name="Google Shape;142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27" name="Google Shape;14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03750" y="1066000"/>
            <a:ext cx="4506576" cy="225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2" name="Google Shape;1432;p57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433" name="Google Shape;1433;p57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434" name="Google Shape;1434;p57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5" name="Google Shape;1435;p57"/>
          <p:cNvSpPr txBox="1"/>
          <p:nvPr/>
        </p:nvSpPr>
        <p:spPr>
          <a:xfrm>
            <a:off x="445112" y="1285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Modelagem de </a:t>
            </a: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proteínas</a:t>
            </a:r>
            <a:endParaRPr sz="100"/>
          </a:p>
        </p:txBody>
      </p:sp>
      <p:grpSp>
        <p:nvGrpSpPr>
          <p:cNvPr id="1436" name="Google Shape;1436;p57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437" name="Google Shape;1437;p57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438" name="Google Shape;1438;p57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5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0" name="Google Shape;1440;p57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441" name="Google Shape;1441;p57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5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3" name="Google Shape;1443;p57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444" name="Google Shape;1444;p57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5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46" name="Google Shape;1446;p57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447" name="Google Shape;1447;p57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7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9" name="Google Shape;1449;p57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450" name="Google Shape;1450;p57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451" name="Google Shape;1451;p57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2" name="Google Shape;1452;p57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453" name="Google Shape;1453;p57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7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5" name="Google Shape;1455;p57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456" name="Google Shape;1456;p57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7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8" name="Google Shape;145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59" name="Google Shape;14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550" y="599714"/>
            <a:ext cx="3067645" cy="394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57"/>
          <p:cNvSpPr txBox="1"/>
          <p:nvPr/>
        </p:nvSpPr>
        <p:spPr>
          <a:xfrm>
            <a:off x="227400" y="2024450"/>
            <a:ext cx="36867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●"/>
            </a:pP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Obter estruturas é caro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●"/>
            </a:pP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Funcionamento da </a:t>
            </a: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proteína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●"/>
            </a:pP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Como afetar, controlar ou modificar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5" name="Google Shape;1465;p58"/>
          <p:cNvGrpSpPr/>
          <p:nvPr/>
        </p:nvGrpSpPr>
        <p:grpSpPr>
          <a:xfrm>
            <a:off x="0" y="-90416"/>
            <a:ext cx="3302820" cy="5236004"/>
            <a:chOff x="0" y="-47625"/>
            <a:chExt cx="1739700" cy="2757969"/>
          </a:xfrm>
        </p:grpSpPr>
        <p:sp>
          <p:nvSpPr>
            <p:cNvPr id="1466" name="Google Shape;1466;p58"/>
            <p:cNvSpPr/>
            <p:nvPr/>
          </p:nvSpPr>
          <p:spPr>
            <a:xfrm>
              <a:off x="0" y="0"/>
              <a:ext cx="1739691" cy="2710344"/>
            </a:xfrm>
            <a:custGeom>
              <a:rect b="b" l="l" r="r" t="t"/>
              <a:pathLst>
                <a:path extrusionOk="0" h="2710344" w="1739691">
                  <a:moveTo>
                    <a:pt x="0" y="0"/>
                  </a:moveTo>
                  <a:lnTo>
                    <a:pt x="1739691" y="0"/>
                  </a:lnTo>
                  <a:lnTo>
                    <a:pt x="1739691" y="2710344"/>
                  </a:lnTo>
                  <a:lnTo>
                    <a:pt x="0" y="27103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467" name="Google Shape;1467;p58"/>
            <p:cNvSpPr txBox="1"/>
            <p:nvPr/>
          </p:nvSpPr>
          <p:spPr>
            <a:xfrm>
              <a:off x="0" y="-47625"/>
              <a:ext cx="1739700" cy="27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8" name="Google Shape;1468;p58"/>
          <p:cNvGrpSpPr/>
          <p:nvPr/>
        </p:nvGrpSpPr>
        <p:grpSpPr>
          <a:xfrm>
            <a:off x="0" y="4538734"/>
            <a:ext cx="9144300" cy="606702"/>
            <a:chOff x="0" y="-47625"/>
            <a:chExt cx="4816592" cy="319569"/>
          </a:xfrm>
        </p:grpSpPr>
        <p:sp>
          <p:nvSpPr>
            <p:cNvPr id="1469" name="Google Shape;1469;p58"/>
            <p:cNvSpPr/>
            <p:nvPr/>
          </p:nvSpPr>
          <p:spPr>
            <a:xfrm>
              <a:off x="0" y="0"/>
              <a:ext cx="4816592" cy="271944"/>
            </a:xfrm>
            <a:custGeom>
              <a:rect b="b" l="l" r="r" t="t"/>
              <a:pathLst>
                <a:path extrusionOk="0" h="2719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470" name="Google Shape;1470;p58"/>
            <p:cNvSpPr txBox="1"/>
            <p:nvPr/>
          </p:nvSpPr>
          <p:spPr>
            <a:xfrm>
              <a:off x="0" y="-47625"/>
              <a:ext cx="4816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1" name="Google Shape;1471;p58"/>
          <p:cNvGrpSpPr/>
          <p:nvPr/>
        </p:nvGrpSpPr>
        <p:grpSpPr>
          <a:xfrm>
            <a:off x="5311227" y="514523"/>
            <a:ext cx="1472295" cy="1472295"/>
            <a:chOff x="15705" y="15705"/>
            <a:chExt cx="781390" cy="781390"/>
          </a:xfrm>
        </p:grpSpPr>
        <p:sp>
          <p:nvSpPr>
            <p:cNvPr id="1472" name="Google Shape;1472;p58"/>
            <p:cNvSpPr/>
            <p:nvPr/>
          </p:nvSpPr>
          <p:spPr>
            <a:xfrm>
              <a:off x="15705" y="15705"/>
              <a:ext cx="781390" cy="781390"/>
            </a:xfrm>
            <a:custGeom>
              <a:rect b="b" l="l" r="r" t="t"/>
              <a:pathLst>
                <a:path extrusionOk="0" h="781390" w="781390">
                  <a:moveTo>
                    <a:pt x="417505" y="11105"/>
                  </a:moveTo>
                  <a:lnTo>
                    <a:pt x="770285" y="363885"/>
                  </a:lnTo>
                  <a:cubicBezTo>
                    <a:pt x="777395" y="370995"/>
                    <a:pt x="781390" y="380639"/>
                    <a:pt x="781390" y="390695"/>
                  </a:cubicBezTo>
                  <a:cubicBezTo>
                    <a:pt x="781390" y="400751"/>
                    <a:pt x="777395" y="410395"/>
                    <a:pt x="770285" y="417505"/>
                  </a:cubicBezTo>
                  <a:lnTo>
                    <a:pt x="417505" y="770285"/>
                  </a:lnTo>
                  <a:cubicBezTo>
                    <a:pt x="410395" y="777395"/>
                    <a:pt x="400751" y="781390"/>
                    <a:pt x="390695" y="781390"/>
                  </a:cubicBezTo>
                  <a:cubicBezTo>
                    <a:pt x="380639" y="781390"/>
                    <a:pt x="370995" y="777395"/>
                    <a:pt x="363885" y="770285"/>
                  </a:cubicBezTo>
                  <a:lnTo>
                    <a:pt x="11105" y="417505"/>
                  </a:lnTo>
                  <a:cubicBezTo>
                    <a:pt x="3995" y="410395"/>
                    <a:pt x="0" y="400751"/>
                    <a:pt x="0" y="390695"/>
                  </a:cubicBezTo>
                  <a:cubicBezTo>
                    <a:pt x="0" y="380639"/>
                    <a:pt x="3995" y="370995"/>
                    <a:pt x="11105" y="363885"/>
                  </a:cubicBezTo>
                  <a:lnTo>
                    <a:pt x="363885" y="11105"/>
                  </a:lnTo>
                  <a:cubicBezTo>
                    <a:pt x="370995" y="3995"/>
                    <a:pt x="380639" y="0"/>
                    <a:pt x="390695" y="0"/>
                  </a:cubicBezTo>
                  <a:cubicBezTo>
                    <a:pt x="400751" y="0"/>
                    <a:pt x="410395" y="3995"/>
                    <a:pt x="417505" y="1110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4" name="Google Shape;1474;p58"/>
          <p:cNvGrpSpPr/>
          <p:nvPr/>
        </p:nvGrpSpPr>
        <p:grpSpPr>
          <a:xfrm>
            <a:off x="5464280" y="667575"/>
            <a:ext cx="1166165" cy="1166165"/>
            <a:chOff x="15175" y="15175"/>
            <a:chExt cx="782451" cy="782451"/>
          </a:xfrm>
        </p:grpSpPr>
        <p:sp>
          <p:nvSpPr>
            <p:cNvPr id="1475" name="Google Shape;1475;p58"/>
            <p:cNvSpPr/>
            <p:nvPr/>
          </p:nvSpPr>
          <p:spPr>
            <a:xfrm>
              <a:off x="15175" y="15175"/>
              <a:ext cx="782451" cy="782451"/>
            </a:xfrm>
            <a:custGeom>
              <a:rect b="b" l="l" r="r" t="t"/>
              <a:pathLst>
                <a:path extrusionOk="0" h="782451" w="782451">
                  <a:moveTo>
                    <a:pt x="425118" y="18718"/>
                  </a:moveTo>
                  <a:lnTo>
                    <a:pt x="763732" y="357332"/>
                  </a:lnTo>
                  <a:cubicBezTo>
                    <a:pt x="782450" y="376050"/>
                    <a:pt x="782450" y="406400"/>
                    <a:pt x="763732" y="425118"/>
                  </a:cubicBezTo>
                  <a:lnTo>
                    <a:pt x="425118" y="763732"/>
                  </a:lnTo>
                  <a:cubicBezTo>
                    <a:pt x="406400" y="782450"/>
                    <a:pt x="376050" y="782450"/>
                    <a:pt x="357332" y="763732"/>
                  </a:cubicBezTo>
                  <a:lnTo>
                    <a:pt x="18718" y="425118"/>
                  </a:lnTo>
                  <a:cubicBezTo>
                    <a:pt x="0" y="406400"/>
                    <a:pt x="0" y="376050"/>
                    <a:pt x="18718" y="357332"/>
                  </a:cubicBezTo>
                  <a:lnTo>
                    <a:pt x="357332" y="18718"/>
                  </a:lnTo>
                  <a:cubicBezTo>
                    <a:pt x="376050" y="0"/>
                    <a:pt x="406400" y="0"/>
                    <a:pt x="425118" y="1871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7" name="Google Shape;1477;p58"/>
          <p:cNvGrpSpPr/>
          <p:nvPr/>
        </p:nvGrpSpPr>
        <p:grpSpPr>
          <a:xfrm>
            <a:off x="8086759" y="3760333"/>
            <a:ext cx="617688" cy="514753"/>
            <a:chOff x="78908" y="78908"/>
            <a:chExt cx="1647169" cy="1372676"/>
          </a:xfrm>
        </p:grpSpPr>
        <p:grpSp>
          <p:nvGrpSpPr>
            <p:cNvPr id="1478" name="Google Shape;1478;p58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479" name="Google Shape;1479;p58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58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1" name="Google Shape;1481;p58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482" name="Google Shape;1482;p58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58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4" name="Google Shape;1484;p58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485" name="Google Shape;1485;p58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58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87" name="Google Shape;1487;p58"/>
          <p:cNvSpPr txBox="1"/>
          <p:nvPr/>
        </p:nvSpPr>
        <p:spPr>
          <a:xfrm>
            <a:off x="4202835" y="2224088"/>
            <a:ext cx="36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Docking</a:t>
            </a:r>
            <a:endParaRPr b="1" sz="4500">
              <a:solidFill>
                <a:srgbClr val="2235B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88" name="Google Shape;1488;p58"/>
          <p:cNvSpPr txBox="1"/>
          <p:nvPr/>
        </p:nvSpPr>
        <p:spPr>
          <a:xfrm>
            <a:off x="5838425" y="743524"/>
            <a:ext cx="311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7</a:t>
            </a:r>
            <a:endParaRPr sz="700"/>
          </a:p>
        </p:txBody>
      </p:sp>
      <p:sp>
        <p:nvSpPr>
          <p:cNvPr id="1489" name="Google Shape;148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90" name="Google Shape;149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9900" y="743775"/>
            <a:ext cx="4002724" cy="28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5" name="Google Shape;1495;p59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496" name="Google Shape;1496;p59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497" name="Google Shape;1497;p59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8" name="Google Shape;1498;p59"/>
          <p:cNvSpPr txBox="1"/>
          <p:nvPr/>
        </p:nvSpPr>
        <p:spPr>
          <a:xfrm>
            <a:off x="445112" y="1285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Docking</a:t>
            </a:r>
            <a:endParaRPr sz="100"/>
          </a:p>
        </p:txBody>
      </p:sp>
      <p:grpSp>
        <p:nvGrpSpPr>
          <p:cNvPr id="1499" name="Google Shape;1499;p59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500" name="Google Shape;1500;p59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501" name="Google Shape;1501;p59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59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3" name="Google Shape;1503;p59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504" name="Google Shape;1504;p59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59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6" name="Google Shape;1506;p59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507" name="Google Shape;1507;p59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59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09" name="Google Shape;1509;p59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510" name="Google Shape;1510;p59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9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2" name="Google Shape;1512;p59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513" name="Google Shape;1513;p59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514" name="Google Shape;1514;p59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5" name="Google Shape;1515;p59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516" name="Google Shape;1516;p59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9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8" name="Google Shape;1518;p59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519" name="Google Shape;1519;p59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9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1" name="Google Shape;152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22" name="Google Shape;152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098" y="1042235"/>
            <a:ext cx="4683326" cy="31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Google Shape;1523;p59"/>
          <p:cNvSpPr txBox="1"/>
          <p:nvPr/>
        </p:nvSpPr>
        <p:spPr>
          <a:xfrm>
            <a:off x="227400" y="1567250"/>
            <a:ext cx="36867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●"/>
            </a:pP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Avaliação da interação entre um alvo e um ligante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●"/>
            </a:pP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</a:t>
            </a: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rever a possível melhor posição e orientação de um ligante em comparação a outra molécula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●"/>
            </a:pP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Complexo estável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●"/>
            </a:pPr>
            <a:r>
              <a:rPr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Fármacos: possível confirmação bioativa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24" name="Google Shape;1524;p59"/>
          <p:cNvSpPr txBox="1"/>
          <p:nvPr/>
        </p:nvSpPr>
        <p:spPr>
          <a:xfrm>
            <a:off x="4129950" y="4237150"/>
            <a:ext cx="496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https://upload.wikimedia.org/wikipedia/commons/9/97/Docking_representation_2.png</a:t>
            </a: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9" name="Google Shape;1529;p60"/>
          <p:cNvGrpSpPr/>
          <p:nvPr/>
        </p:nvGrpSpPr>
        <p:grpSpPr>
          <a:xfrm>
            <a:off x="0" y="-90416"/>
            <a:ext cx="3302820" cy="5236004"/>
            <a:chOff x="0" y="-47625"/>
            <a:chExt cx="1739700" cy="2757969"/>
          </a:xfrm>
        </p:grpSpPr>
        <p:sp>
          <p:nvSpPr>
            <p:cNvPr id="1530" name="Google Shape;1530;p60"/>
            <p:cNvSpPr/>
            <p:nvPr/>
          </p:nvSpPr>
          <p:spPr>
            <a:xfrm>
              <a:off x="0" y="0"/>
              <a:ext cx="1739691" cy="2710344"/>
            </a:xfrm>
            <a:custGeom>
              <a:rect b="b" l="l" r="r" t="t"/>
              <a:pathLst>
                <a:path extrusionOk="0" h="2710344" w="1739691">
                  <a:moveTo>
                    <a:pt x="0" y="0"/>
                  </a:moveTo>
                  <a:lnTo>
                    <a:pt x="1739691" y="0"/>
                  </a:lnTo>
                  <a:lnTo>
                    <a:pt x="1739691" y="2710344"/>
                  </a:lnTo>
                  <a:lnTo>
                    <a:pt x="0" y="27103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531" name="Google Shape;1531;p60"/>
            <p:cNvSpPr txBox="1"/>
            <p:nvPr/>
          </p:nvSpPr>
          <p:spPr>
            <a:xfrm>
              <a:off x="0" y="-47625"/>
              <a:ext cx="1739700" cy="27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2" name="Google Shape;1532;p60"/>
          <p:cNvGrpSpPr/>
          <p:nvPr/>
        </p:nvGrpSpPr>
        <p:grpSpPr>
          <a:xfrm>
            <a:off x="0" y="4538734"/>
            <a:ext cx="9144300" cy="606702"/>
            <a:chOff x="0" y="-47625"/>
            <a:chExt cx="4816592" cy="319569"/>
          </a:xfrm>
        </p:grpSpPr>
        <p:sp>
          <p:nvSpPr>
            <p:cNvPr id="1533" name="Google Shape;1533;p60"/>
            <p:cNvSpPr/>
            <p:nvPr/>
          </p:nvSpPr>
          <p:spPr>
            <a:xfrm>
              <a:off x="0" y="0"/>
              <a:ext cx="4816592" cy="271944"/>
            </a:xfrm>
            <a:custGeom>
              <a:rect b="b" l="l" r="r" t="t"/>
              <a:pathLst>
                <a:path extrusionOk="0" h="2719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534" name="Google Shape;1534;p60"/>
            <p:cNvSpPr txBox="1"/>
            <p:nvPr/>
          </p:nvSpPr>
          <p:spPr>
            <a:xfrm>
              <a:off x="0" y="-47625"/>
              <a:ext cx="4816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5" name="Google Shape;1535;p60"/>
          <p:cNvGrpSpPr/>
          <p:nvPr/>
        </p:nvGrpSpPr>
        <p:grpSpPr>
          <a:xfrm>
            <a:off x="5311227" y="514523"/>
            <a:ext cx="1472295" cy="1472295"/>
            <a:chOff x="15705" y="15705"/>
            <a:chExt cx="781390" cy="781390"/>
          </a:xfrm>
        </p:grpSpPr>
        <p:sp>
          <p:nvSpPr>
            <p:cNvPr id="1536" name="Google Shape;1536;p60"/>
            <p:cNvSpPr/>
            <p:nvPr/>
          </p:nvSpPr>
          <p:spPr>
            <a:xfrm>
              <a:off x="15705" y="15705"/>
              <a:ext cx="781390" cy="781390"/>
            </a:xfrm>
            <a:custGeom>
              <a:rect b="b" l="l" r="r" t="t"/>
              <a:pathLst>
                <a:path extrusionOk="0" h="781390" w="781390">
                  <a:moveTo>
                    <a:pt x="417505" y="11105"/>
                  </a:moveTo>
                  <a:lnTo>
                    <a:pt x="770285" y="363885"/>
                  </a:lnTo>
                  <a:cubicBezTo>
                    <a:pt x="777395" y="370995"/>
                    <a:pt x="781390" y="380639"/>
                    <a:pt x="781390" y="390695"/>
                  </a:cubicBezTo>
                  <a:cubicBezTo>
                    <a:pt x="781390" y="400751"/>
                    <a:pt x="777395" y="410395"/>
                    <a:pt x="770285" y="417505"/>
                  </a:cubicBezTo>
                  <a:lnTo>
                    <a:pt x="417505" y="770285"/>
                  </a:lnTo>
                  <a:cubicBezTo>
                    <a:pt x="410395" y="777395"/>
                    <a:pt x="400751" y="781390"/>
                    <a:pt x="390695" y="781390"/>
                  </a:cubicBezTo>
                  <a:cubicBezTo>
                    <a:pt x="380639" y="781390"/>
                    <a:pt x="370995" y="777395"/>
                    <a:pt x="363885" y="770285"/>
                  </a:cubicBezTo>
                  <a:lnTo>
                    <a:pt x="11105" y="417505"/>
                  </a:lnTo>
                  <a:cubicBezTo>
                    <a:pt x="3995" y="410395"/>
                    <a:pt x="0" y="400751"/>
                    <a:pt x="0" y="390695"/>
                  </a:cubicBezTo>
                  <a:cubicBezTo>
                    <a:pt x="0" y="380639"/>
                    <a:pt x="3995" y="370995"/>
                    <a:pt x="11105" y="363885"/>
                  </a:cubicBezTo>
                  <a:lnTo>
                    <a:pt x="363885" y="11105"/>
                  </a:lnTo>
                  <a:cubicBezTo>
                    <a:pt x="370995" y="3995"/>
                    <a:pt x="380639" y="0"/>
                    <a:pt x="390695" y="0"/>
                  </a:cubicBezTo>
                  <a:cubicBezTo>
                    <a:pt x="400751" y="0"/>
                    <a:pt x="410395" y="3995"/>
                    <a:pt x="417505" y="1110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60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8" name="Google Shape;1538;p60"/>
          <p:cNvGrpSpPr/>
          <p:nvPr/>
        </p:nvGrpSpPr>
        <p:grpSpPr>
          <a:xfrm>
            <a:off x="5464280" y="667575"/>
            <a:ext cx="1166165" cy="1166165"/>
            <a:chOff x="15175" y="15175"/>
            <a:chExt cx="782451" cy="782451"/>
          </a:xfrm>
        </p:grpSpPr>
        <p:sp>
          <p:nvSpPr>
            <p:cNvPr id="1539" name="Google Shape;1539;p60"/>
            <p:cNvSpPr/>
            <p:nvPr/>
          </p:nvSpPr>
          <p:spPr>
            <a:xfrm>
              <a:off x="15175" y="15175"/>
              <a:ext cx="782451" cy="782451"/>
            </a:xfrm>
            <a:custGeom>
              <a:rect b="b" l="l" r="r" t="t"/>
              <a:pathLst>
                <a:path extrusionOk="0" h="782451" w="782451">
                  <a:moveTo>
                    <a:pt x="425118" y="18718"/>
                  </a:moveTo>
                  <a:lnTo>
                    <a:pt x="763732" y="357332"/>
                  </a:lnTo>
                  <a:cubicBezTo>
                    <a:pt x="782450" y="376050"/>
                    <a:pt x="782450" y="406400"/>
                    <a:pt x="763732" y="425118"/>
                  </a:cubicBezTo>
                  <a:lnTo>
                    <a:pt x="425118" y="763732"/>
                  </a:lnTo>
                  <a:cubicBezTo>
                    <a:pt x="406400" y="782450"/>
                    <a:pt x="376050" y="782450"/>
                    <a:pt x="357332" y="763732"/>
                  </a:cubicBezTo>
                  <a:lnTo>
                    <a:pt x="18718" y="425118"/>
                  </a:lnTo>
                  <a:cubicBezTo>
                    <a:pt x="0" y="406400"/>
                    <a:pt x="0" y="376050"/>
                    <a:pt x="18718" y="357332"/>
                  </a:cubicBezTo>
                  <a:lnTo>
                    <a:pt x="357332" y="18718"/>
                  </a:lnTo>
                  <a:cubicBezTo>
                    <a:pt x="376050" y="0"/>
                    <a:pt x="406400" y="0"/>
                    <a:pt x="425118" y="1871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60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1" name="Google Shape;1541;p60"/>
          <p:cNvGrpSpPr/>
          <p:nvPr/>
        </p:nvGrpSpPr>
        <p:grpSpPr>
          <a:xfrm>
            <a:off x="8086759" y="3760333"/>
            <a:ext cx="617688" cy="514753"/>
            <a:chOff x="78908" y="78908"/>
            <a:chExt cx="1647169" cy="1372676"/>
          </a:xfrm>
        </p:grpSpPr>
        <p:grpSp>
          <p:nvGrpSpPr>
            <p:cNvPr id="1542" name="Google Shape;1542;p60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543" name="Google Shape;1543;p60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60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5" name="Google Shape;1545;p60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546" name="Google Shape;1546;p60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60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8" name="Google Shape;1548;p60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549" name="Google Shape;1549;p60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60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51" name="Google Shape;1551;p60"/>
          <p:cNvSpPr txBox="1"/>
          <p:nvPr/>
        </p:nvSpPr>
        <p:spPr>
          <a:xfrm>
            <a:off x="4202835" y="2224088"/>
            <a:ext cx="36891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 (LBS)</a:t>
            </a:r>
            <a:endParaRPr sz="1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2235B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52" name="Google Shape;1552;p60"/>
          <p:cNvSpPr txBox="1"/>
          <p:nvPr/>
        </p:nvSpPr>
        <p:spPr>
          <a:xfrm>
            <a:off x="5815450" y="792187"/>
            <a:ext cx="311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8</a:t>
            </a:r>
            <a:endParaRPr sz="700"/>
          </a:p>
        </p:txBody>
      </p:sp>
      <p:sp>
        <p:nvSpPr>
          <p:cNvPr id="1553" name="Google Shape;155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54" name="Google Shape;155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7450" y="917800"/>
            <a:ext cx="3600274" cy="27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9" name="Google Shape;1559;p61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560" name="Google Shape;1560;p61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561" name="Google Shape;1561;p61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2" name="Google Shape;1562;p61"/>
          <p:cNvSpPr txBox="1"/>
          <p:nvPr/>
        </p:nvSpPr>
        <p:spPr>
          <a:xfrm>
            <a:off x="368862" y="2987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563" name="Google Shape;1563;p61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564" name="Google Shape;1564;p61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565" name="Google Shape;1565;p61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6" name="Google Shape;1566;p61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567" name="Google Shape;1567;p61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568" name="Google Shape;1568;p61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61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0" name="Google Shape;1570;p61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571" name="Google Shape;1571;p61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61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61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574" name="Google Shape;1574;p61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61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76" name="Google Shape;1576;p61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577" name="Google Shape;1577;p61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61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9" name="Google Shape;1579;p61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580" name="Google Shape;1580;p61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61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2" name="Google Shape;1582;p61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583" name="Google Shape;1583;p61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61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5" name="Google Shape;1585;p61"/>
          <p:cNvSpPr txBox="1"/>
          <p:nvPr/>
        </p:nvSpPr>
        <p:spPr>
          <a:xfrm>
            <a:off x="773050" y="1312275"/>
            <a:ext cx="7849800" cy="29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ts val="1500"/>
              <a:buFont typeface="Merriweather"/>
              <a:buChar char="●"/>
            </a:pP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Fundado em 2003 -  Marcelo Matos Santoro (Departamento de 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Bioquímica</a:t>
            </a: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e Imunologia) e Wagner Meira Jr. (DCC)</a:t>
            </a:r>
            <a:endParaRPr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86" name="Google Shape;158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87" name="Google Shape;158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394" y="1920750"/>
            <a:ext cx="1637775" cy="24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400" y="1921950"/>
            <a:ext cx="1637775" cy="2456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26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371" name="Google Shape;371;p26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372" name="Google Shape;372;p26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3" name="Google Shape;373;p26"/>
          <p:cNvSpPr txBox="1"/>
          <p:nvPr/>
        </p:nvSpPr>
        <p:spPr>
          <a:xfrm>
            <a:off x="368862" y="2987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Bioinformática </a:t>
            </a:r>
            <a:endParaRPr sz="2600">
              <a:solidFill>
                <a:srgbClr val="2235B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374" name="Google Shape;374;p26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375" name="Google Shape;375;p26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376" name="Google Shape;376;p26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26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378" name="Google Shape;378;p26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379" name="Google Shape;379;p2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1" name="Google Shape;381;p26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382" name="Google Shape;382;p2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4" name="Google Shape;384;p26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385" name="Google Shape;385;p2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7" name="Google Shape;387;p26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388" name="Google Shape;388;p26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6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26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391" name="Google Shape;391;p26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6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p26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394" name="Google Shape;394;p26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6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26"/>
          <p:cNvSpPr txBox="1"/>
          <p:nvPr/>
        </p:nvSpPr>
        <p:spPr>
          <a:xfrm>
            <a:off x="603350" y="1312275"/>
            <a:ext cx="7685100" cy="23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</a:pPr>
            <a:r>
              <a:rPr b="1"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Dividida em duas </a:t>
            </a:r>
            <a:r>
              <a:rPr b="1"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áreas:</a:t>
            </a:r>
            <a:endParaRPr b="1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-"/>
            </a:pPr>
            <a:r>
              <a:rPr b="1"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Bioinformática clássica:</a:t>
            </a: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análises filogenéticas, sequências, e etc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Merriweather"/>
              <a:buChar char="-"/>
            </a:pPr>
            <a:r>
              <a:rPr b="1"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Bioinformática Estrutural:</a:t>
            </a: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análises das estruturas 3D de macromoléculas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97" name="Google Shape;3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98" name="Google Shape;3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596" y="3205275"/>
            <a:ext cx="1107200" cy="11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650" y="3201075"/>
            <a:ext cx="1040860" cy="103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424" y="3201075"/>
            <a:ext cx="1111087" cy="11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9413" y="3201086"/>
            <a:ext cx="1111087" cy="1107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3" name="Google Shape;1593;p62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594" name="Google Shape;1594;p62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595" name="Google Shape;1595;p62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6" name="Google Shape;1596;p62"/>
          <p:cNvSpPr txBox="1"/>
          <p:nvPr/>
        </p:nvSpPr>
        <p:spPr>
          <a:xfrm>
            <a:off x="368862" y="2987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597" name="Google Shape;1597;p62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598" name="Google Shape;1598;p62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599" name="Google Shape;1599;p62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0" name="Google Shape;1600;p62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601" name="Google Shape;1601;p62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602" name="Google Shape;1602;p62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62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4" name="Google Shape;1604;p62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605" name="Google Shape;1605;p62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62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7" name="Google Shape;1607;p62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608" name="Google Shape;1608;p62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62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10" name="Google Shape;1610;p62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611" name="Google Shape;1611;p62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62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3" name="Google Shape;1613;p62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614" name="Google Shape;1614;p62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62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6" name="Google Shape;1616;p62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617" name="Google Shape;1617;p62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62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9" name="Google Shape;1619;p62"/>
          <p:cNvSpPr txBox="1"/>
          <p:nvPr/>
        </p:nvSpPr>
        <p:spPr>
          <a:xfrm>
            <a:off x="773050" y="1312275"/>
            <a:ext cx="4146900" cy="29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erriweather"/>
              <a:buChar char="●"/>
            </a:pP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Carlos Henrique da Silveira (UNIFEI - Campus de Itabira) e Raquel Cardoso de Melo-Minardi (Departamento de Ciência da Computação da UFMG)</a:t>
            </a:r>
            <a:endParaRPr b="1"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500"/>
              <a:buFont typeface="Merriweather"/>
              <a:buChar char="●"/>
            </a:pP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2008 - teses com temas relacionados à busca de assinaturas estruturais/funcionais em proteínas</a:t>
            </a:r>
            <a:endParaRPr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20" name="Google Shape;162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21" name="Google Shape;16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350" y="1300783"/>
            <a:ext cx="3919248" cy="2939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6" name="Google Shape;1626;p63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627" name="Google Shape;1627;p63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628" name="Google Shape;1628;p63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9" name="Google Shape;1629;p63"/>
          <p:cNvSpPr txBox="1"/>
          <p:nvPr/>
        </p:nvSpPr>
        <p:spPr>
          <a:xfrm>
            <a:off x="368862" y="2987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630" name="Google Shape;1630;p63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631" name="Google Shape;1631;p63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632" name="Google Shape;1632;p63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3" name="Google Shape;1633;p63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634" name="Google Shape;1634;p63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635" name="Google Shape;1635;p6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6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7" name="Google Shape;1637;p63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638" name="Google Shape;1638;p6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6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0" name="Google Shape;1640;p63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641" name="Google Shape;1641;p6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6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43" name="Google Shape;1643;p63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644" name="Google Shape;1644;p63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63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6" name="Google Shape;1646;p63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647" name="Google Shape;1647;p63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63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9" name="Google Shape;1649;p63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650" name="Google Shape;1650;p63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63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2" name="Google Shape;1652;p63"/>
          <p:cNvSpPr txBox="1"/>
          <p:nvPr/>
        </p:nvSpPr>
        <p:spPr>
          <a:xfrm>
            <a:off x="773050" y="1312275"/>
            <a:ext cx="5829300" cy="29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erriweather"/>
              <a:buChar char="●"/>
            </a:pP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2010 - a profa. Raquel Minardi tornou-se professora no DCC e retornou ao laboratório, orientando desde então 6 doutores e 8 mestres em Bioinformática.</a:t>
            </a:r>
            <a:endParaRPr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erriweather"/>
              <a:buChar char="●"/>
            </a:pP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Biologia Computacional da CAPES em 2013(2°/39) - formação de recursos humanos e pesquisa em Biologia Computacional (R$ 3,2 milhões)</a:t>
            </a:r>
            <a:endParaRPr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erriweather"/>
              <a:buChar char="●"/>
            </a:pP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Dois grandes desafios da inovação biotecnológica e farmacológica:</a:t>
            </a:r>
            <a:endParaRPr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(1) celulases mutantes na produção de biocombustíveis de segunda geração</a:t>
            </a:r>
            <a:endParaRPr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(2) inibidores de ricina</a:t>
            </a:r>
            <a:endParaRPr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53" name="Google Shape;165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54" name="Google Shape;165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850" y="1030608"/>
            <a:ext cx="2236850" cy="335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9" name="Google Shape;1659;p64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660" name="Google Shape;1660;p64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661" name="Google Shape;1661;p64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2" name="Google Shape;1662;p64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663" name="Google Shape;1663;p64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664" name="Google Shape;1664;p64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5" name="Google Shape;1665;p64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666" name="Google Shape;1666;p64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667" name="Google Shape;1667;p64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64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9" name="Google Shape;1669;p64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670" name="Google Shape;1670;p64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64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2" name="Google Shape;1672;p64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673" name="Google Shape;1673;p64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64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75" name="Google Shape;1675;p64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676" name="Google Shape;1676;p64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64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8" name="Google Shape;1678;p64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679" name="Google Shape;1679;p64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64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1" name="Google Shape;1681;p64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682" name="Google Shape;1682;p64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64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4" name="Google Shape;1684;p64"/>
          <p:cNvSpPr txBox="1"/>
          <p:nvPr/>
        </p:nvSpPr>
        <p:spPr>
          <a:xfrm>
            <a:off x="773050" y="1845675"/>
            <a:ext cx="39495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erriweather"/>
              <a:buChar char="●"/>
            </a:pP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O professor Santoro faleceu em 10 de março de 2014</a:t>
            </a:r>
            <a:endParaRPr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500"/>
              <a:buFont typeface="Merriweather"/>
              <a:buChar char="●"/>
            </a:pPr>
            <a:r>
              <a:rPr lang="pt-BR" sz="1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O projeto CAPES foi implementado pela equipe sob a coordenação da professora Minardi</a:t>
            </a:r>
            <a:endParaRPr sz="15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85" name="Google Shape;168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86" name="Google Shape;1686;p64"/>
          <p:cNvPicPr preferRelativeResize="0"/>
          <p:nvPr/>
        </p:nvPicPr>
        <p:blipFill rotWithShape="1">
          <a:blip r:embed="rId3">
            <a:alphaModFix/>
          </a:blip>
          <a:srcRect b="14022" l="29443" r="35417" t="16663"/>
          <a:stretch/>
        </p:blipFill>
        <p:spPr>
          <a:xfrm>
            <a:off x="6142850" y="912900"/>
            <a:ext cx="2183824" cy="3230757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p64"/>
          <p:cNvSpPr txBox="1"/>
          <p:nvPr/>
        </p:nvSpPr>
        <p:spPr>
          <a:xfrm>
            <a:off x="368862" y="2987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2" name="Google Shape;1692;p65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693" name="Google Shape;1693;p65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694" name="Google Shape;1694;p65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5" name="Google Shape;1695;p65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696" name="Google Shape;1696;p65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697" name="Google Shape;1697;p65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8" name="Google Shape;1698;p65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699" name="Google Shape;1699;p65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700" name="Google Shape;1700;p6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6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2" name="Google Shape;1702;p65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703" name="Google Shape;1703;p6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6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5" name="Google Shape;1705;p65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706" name="Google Shape;1706;p6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6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08" name="Google Shape;1708;p65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709" name="Google Shape;1709;p65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65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1" name="Google Shape;1711;p65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712" name="Google Shape;1712;p65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65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4" name="Google Shape;1714;p65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715" name="Google Shape;1715;p65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65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7" name="Google Shape;171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18" name="Google Shape;1718;p65"/>
          <p:cNvSpPr/>
          <p:nvPr/>
        </p:nvSpPr>
        <p:spPr>
          <a:xfrm>
            <a:off x="490200" y="966250"/>
            <a:ext cx="859800" cy="83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6"/>
                </a:solidFill>
                <a:latin typeface="Bree Serif"/>
                <a:ea typeface="Bree Serif"/>
                <a:cs typeface="Bree Serif"/>
                <a:sym typeface="Bree Serif"/>
              </a:rPr>
              <a:t>+10</a:t>
            </a:r>
            <a:endParaRPr sz="1800">
              <a:solidFill>
                <a:schemeClr val="accent6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19" name="Google Shape;1719;p65"/>
          <p:cNvSpPr/>
          <p:nvPr/>
        </p:nvSpPr>
        <p:spPr>
          <a:xfrm>
            <a:off x="1350000" y="1803250"/>
            <a:ext cx="859800" cy="83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6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  <a:endParaRPr sz="1800">
              <a:solidFill>
                <a:schemeClr val="accent6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20" name="Google Shape;1720;p65"/>
          <p:cNvSpPr/>
          <p:nvPr/>
        </p:nvSpPr>
        <p:spPr>
          <a:xfrm>
            <a:off x="2209800" y="2640250"/>
            <a:ext cx="859800" cy="83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6"/>
                </a:solidFill>
                <a:latin typeface="Bree Serif"/>
                <a:ea typeface="Bree Serif"/>
                <a:cs typeface="Bree Serif"/>
                <a:sym typeface="Bree Serif"/>
              </a:rPr>
              <a:t>15</a:t>
            </a:r>
            <a:endParaRPr sz="1800">
              <a:solidFill>
                <a:schemeClr val="accent6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21" name="Google Shape;1721;p65"/>
          <p:cNvSpPr/>
          <p:nvPr/>
        </p:nvSpPr>
        <p:spPr>
          <a:xfrm>
            <a:off x="3069600" y="3477250"/>
            <a:ext cx="859800" cy="837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6"/>
                </a:solidFill>
                <a:latin typeface="Bree Serif"/>
                <a:ea typeface="Bree Serif"/>
                <a:cs typeface="Bree Serif"/>
                <a:sym typeface="Bree Serif"/>
              </a:rPr>
              <a:t>8</a:t>
            </a:r>
            <a:endParaRPr sz="1800">
              <a:solidFill>
                <a:schemeClr val="accent6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22" name="Google Shape;1722;p65"/>
          <p:cNvSpPr txBox="1"/>
          <p:nvPr/>
        </p:nvSpPr>
        <p:spPr>
          <a:xfrm>
            <a:off x="1380150" y="1078475"/>
            <a:ext cx="2119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Ferramentas</a:t>
            </a:r>
            <a:endParaRPr sz="2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23" name="Google Shape;1723;p65"/>
          <p:cNvSpPr txBox="1"/>
          <p:nvPr/>
        </p:nvSpPr>
        <p:spPr>
          <a:xfrm>
            <a:off x="2264100" y="1939000"/>
            <a:ext cx="2804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Bancos de dados</a:t>
            </a:r>
            <a:endParaRPr sz="2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24" name="Google Shape;1724;p65"/>
          <p:cNvSpPr txBox="1"/>
          <p:nvPr/>
        </p:nvSpPr>
        <p:spPr>
          <a:xfrm>
            <a:off x="3117875" y="2776000"/>
            <a:ext cx="2119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Doutores</a:t>
            </a:r>
            <a:endParaRPr sz="2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25" name="Google Shape;1725;p65"/>
          <p:cNvSpPr txBox="1"/>
          <p:nvPr/>
        </p:nvSpPr>
        <p:spPr>
          <a:xfrm>
            <a:off x="4016900" y="3657350"/>
            <a:ext cx="2119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Mestres</a:t>
            </a:r>
            <a:endParaRPr sz="2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26" name="Google Shape;172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8125" y="1392062"/>
            <a:ext cx="2359375" cy="23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Google Shape;1727;p65"/>
          <p:cNvSpPr txBox="1"/>
          <p:nvPr/>
        </p:nvSpPr>
        <p:spPr>
          <a:xfrm>
            <a:off x="368862" y="2987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2" name="Google Shape;1732;p66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733" name="Google Shape;1733;p66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734" name="Google Shape;1734;p66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5" name="Google Shape;1735;p66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736" name="Google Shape;1736;p66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737" name="Google Shape;1737;p66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8" name="Google Shape;1738;p66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739" name="Google Shape;1739;p66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740" name="Google Shape;1740;p6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6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2" name="Google Shape;1742;p66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743" name="Google Shape;1743;p6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6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5" name="Google Shape;1745;p66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746" name="Google Shape;1746;p6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6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48" name="Google Shape;1748;p66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749" name="Google Shape;1749;p66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66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1" name="Google Shape;1751;p66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752" name="Google Shape;1752;p66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66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4" name="Google Shape;1754;p66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755" name="Google Shape;1755;p66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66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7" name="Google Shape;175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58" name="Google Shape;175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602" y="728063"/>
            <a:ext cx="5451598" cy="3534971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66"/>
          <p:cNvSpPr txBox="1"/>
          <p:nvPr/>
        </p:nvSpPr>
        <p:spPr>
          <a:xfrm>
            <a:off x="260075" y="4232125"/>
            <a:ext cx="884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Merriweather"/>
                <a:ea typeface="Merriweather"/>
                <a:cs typeface="Merriweather"/>
                <a:sym typeface="Merriweather"/>
              </a:rPr>
              <a:t>MARIANO, Diego et al. Bioinformatics and Computational Biology Research at the Computer Science Department at UFMG. Journal of Information and Data Management, v. 15, n. 1, p. 35-44, 2024.</a:t>
            </a:r>
            <a:endParaRPr sz="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60" name="Google Shape;1760;p66"/>
          <p:cNvSpPr txBox="1"/>
          <p:nvPr/>
        </p:nvSpPr>
        <p:spPr>
          <a:xfrm>
            <a:off x="167850" y="2025250"/>
            <a:ext cx="259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Nuvem de palavras de </a:t>
            </a:r>
            <a:r>
              <a:rPr b="1"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publicações</a:t>
            </a:r>
            <a:r>
              <a:rPr b="1" lang="pt-BR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recentes</a:t>
            </a:r>
            <a:endParaRPr b="1"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61" name="Google Shape;1761;p66"/>
          <p:cNvSpPr txBox="1"/>
          <p:nvPr/>
        </p:nvSpPr>
        <p:spPr>
          <a:xfrm>
            <a:off x="368862" y="2987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6" name="Google Shape;1766;p67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767" name="Google Shape;1767;p67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768" name="Google Shape;1768;p67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9" name="Google Shape;1769;p67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770" name="Google Shape;1770;p67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771" name="Google Shape;1771;p67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2" name="Google Shape;1772;p67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773" name="Google Shape;1773;p67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774" name="Google Shape;1774;p67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6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6" name="Google Shape;1776;p67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777" name="Google Shape;1777;p67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6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9" name="Google Shape;1779;p67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780" name="Google Shape;1780;p67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6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82" name="Google Shape;1782;p67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783" name="Google Shape;1783;p67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67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5" name="Google Shape;1785;p67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786" name="Google Shape;1786;p67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67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8" name="Google Shape;1788;p67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789" name="Google Shape;1789;p67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67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1" name="Google Shape;179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92" name="Google Shape;17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25" y="890050"/>
            <a:ext cx="3404400" cy="18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275" y="840275"/>
            <a:ext cx="4083150" cy="1760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50" y="2839662"/>
            <a:ext cx="4083150" cy="164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6025" y="2695275"/>
            <a:ext cx="4327083" cy="174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796" name="Google Shape;1796;p67"/>
          <p:cNvSpPr txBox="1"/>
          <p:nvPr/>
        </p:nvSpPr>
        <p:spPr>
          <a:xfrm>
            <a:off x="368862" y="2987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1" name="Google Shape;1801;p68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802" name="Google Shape;1802;p68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803" name="Google Shape;1803;p68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4" name="Google Shape;1804;p68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805" name="Google Shape;1805;p68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806" name="Google Shape;1806;p68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7" name="Google Shape;1807;p68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808" name="Google Shape;1808;p68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809" name="Google Shape;1809;p68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68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1" name="Google Shape;1811;p68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812" name="Google Shape;1812;p68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68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4" name="Google Shape;1814;p68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815" name="Google Shape;1815;p68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68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17" name="Google Shape;1817;p68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818" name="Google Shape;1818;p68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6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0" name="Google Shape;1820;p68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821" name="Google Shape;1821;p68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6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3" name="Google Shape;1823;p68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824" name="Google Shape;1824;p68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6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6" name="Google Shape;1826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827" name="Google Shape;182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00" y="1027825"/>
            <a:ext cx="4541150" cy="16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825" y="1217325"/>
            <a:ext cx="4209925" cy="12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075" y="2663950"/>
            <a:ext cx="3699167" cy="181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9123" y="2529175"/>
            <a:ext cx="4922025" cy="18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1" name="Google Shape;1831;p68"/>
          <p:cNvSpPr txBox="1"/>
          <p:nvPr/>
        </p:nvSpPr>
        <p:spPr>
          <a:xfrm>
            <a:off x="368862" y="2987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6" name="Google Shape;1836;p69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837" name="Google Shape;1837;p69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838" name="Google Shape;1838;p69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9" name="Google Shape;1839;p69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840" name="Google Shape;1840;p69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841" name="Google Shape;1841;p69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2" name="Google Shape;1842;p69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843" name="Google Shape;1843;p69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844" name="Google Shape;1844;p69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69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6" name="Google Shape;1846;p69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847" name="Google Shape;1847;p69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69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9" name="Google Shape;1849;p69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850" name="Google Shape;1850;p69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69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52" name="Google Shape;1852;p69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853" name="Google Shape;1853;p69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9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5" name="Google Shape;1855;p69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856" name="Google Shape;1856;p69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69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8" name="Google Shape;1858;p69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859" name="Google Shape;1859;p69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9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61" name="Google Shape;186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75" y="2092473"/>
            <a:ext cx="2840742" cy="64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175" y="1870725"/>
            <a:ext cx="1019650" cy="10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6575" y="1855386"/>
            <a:ext cx="1273196" cy="112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65" name="Google Shape;1865;p69"/>
          <p:cNvSpPr txBox="1"/>
          <p:nvPr/>
        </p:nvSpPr>
        <p:spPr>
          <a:xfrm>
            <a:off x="368862" y="2987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0" name="Google Shape;1870;p70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871" name="Google Shape;1871;p70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872" name="Google Shape;1872;p70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3" name="Google Shape;1873;p70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874" name="Google Shape;1874;p70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875" name="Google Shape;1875;p70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6" name="Google Shape;1876;p70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877" name="Google Shape;1877;p70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878" name="Google Shape;1878;p70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70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0" name="Google Shape;1880;p70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881" name="Google Shape;1881;p70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70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3" name="Google Shape;1883;p70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884" name="Google Shape;1884;p70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70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86" name="Google Shape;1886;p70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887" name="Google Shape;1887;p70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70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9" name="Google Shape;1889;p70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890" name="Google Shape;1890;p70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70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2" name="Google Shape;1892;p70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893" name="Google Shape;1893;p70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70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95" name="Google Shape;189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95" y="2166849"/>
            <a:ext cx="3241180" cy="7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70"/>
          <p:cNvSpPr txBox="1"/>
          <p:nvPr/>
        </p:nvSpPr>
        <p:spPr>
          <a:xfrm>
            <a:off x="776800" y="1617075"/>
            <a:ext cx="4804200" cy="23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</a:pP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Banco de dados de </a:t>
            </a:r>
            <a:r>
              <a:rPr b="1"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proteína-peptídeo</a:t>
            </a: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em interface web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</a:pP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Algoritmo de agrupamento híbrido 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</a:pP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Compara e agrupa peptídeos por sequências, estruturas de interface e locais de ligação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</a:pP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Auxilia na detecção de potenciais peptídeos para interagir com um alvo de interesse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7" name="Google Shape;1897;p70"/>
          <p:cNvSpPr txBox="1"/>
          <p:nvPr/>
        </p:nvSpPr>
        <p:spPr>
          <a:xfrm>
            <a:off x="98050" y="4061475"/>
            <a:ext cx="899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MARTINS, Pedro M. et al. Propedia: a database for protein–peptide identification based on a hybrid clustering algorithm. BMC bioinformatics, v. 22, p. 1-20, 2021.</a:t>
            </a:r>
            <a:endParaRPr sz="1200"/>
          </a:p>
        </p:txBody>
      </p:sp>
      <p:sp>
        <p:nvSpPr>
          <p:cNvPr id="1898" name="Google Shape;189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9" name="Google Shape;1899;p70"/>
          <p:cNvSpPr txBox="1"/>
          <p:nvPr/>
        </p:nvSpPr>
        <p:spPr>
          <a:xfrm>
            <a:off x="368862" y="2987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4" name="Google Shape;1904;p71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905" name="Google Shape;1905;p71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906" name="Google Shape;1906;p71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7" name="Google Shape;1907;p71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908" name="Google Shape;1908;p71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909" name="Google Shape;1909;p71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0" name="Google Shape;1910;p71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911" name="Google Shape;1911;p71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912" name="Google Shape;1912;p71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71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4" name="Google Shape;1914;p71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915" name="Google Shape;1915;p71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71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7" name="Google Shape;1917;p71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918" name="Google Shape;1918;p71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71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20" name="Google Shape;1920;p71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921" name="Google Shape;1921;p71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71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3" name="Google Shape;1923;p71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924" name="Google Shape;1924;p71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71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6" name="Google Shape;1926;p71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927" name="Google Shape;1927;p71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71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9" name="Google Shape;1929;p71"/>
          <p:cNvSpPr txBox="1"/>
          <p:nvPr/>
        </p:nvSpPr>
        <p:spPr>
          <a:xfrm>
            <a:off x="950275" y="1388475"/>
            <a:ext cx="4419600" cy="23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</a:pP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Baseada em um trabalho anterior sobre defesas de plantas contra insetos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</a:pP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Lagarta da soja (</a:t>
            </a:r>
            <a:r>
              <a:rPr i="1"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Anticarsia gemmatalis Hübner</a:t>
            </a: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</a:pP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Soja produz inibidor de tripsina (KTI) e o inibidor Bowman-Birk (BBI)</a:t>
            </a:r>
            <a:r>
              <a:rPr i="1"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i="1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Merriweather"/>
              <a:buChar char="●"/>
            </a:pP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Impedem a degradação catalisada por protease no intestino do inseto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30" name="Google Shape;193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900" y="1949163"/>
            <a:ext cx="3206099" cy="12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p71"/>
          <p:cNvSpPr txBox="1"/>
          <p:nvPr/>
        </p:nvSpPr>
        <p:spPr>
          <a:xfrm>
            <a:off x="98050" y="4061475"/>
            <a:ext cx="899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MARTINS, Pedro M. et al. Propedia: a database for protein–peptide identification based on a hybrid clustering algorithm. BMC bioinformatics, v. 22, p. 1-20, 2021.</a:t>
            </a:r>
            <a:endParaRPr sz="1000"/>
          </a:p>
        </p:txBody>
      </p:sp>
      <p:sp>
        <p:nvSpPr>
          <p:cNvPr id="1932" name="Google Shape;193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33" name="Google Shape;1933;p71"/>
          <p:cNvSpPr txBox="1"/>
          <p:nvPr/>
        </p:nvSpPr>
        <p:spPr>
          <a:xfrm>
            <a:off x="368862" y="2987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7"/>
          <p:cNvGrpSpPr/>
          <p:nvPr/>
        </p:nvGrpSpPr>
        <p:grpSpPr>
          <a:xfrm>
            <a:off x="0" y="-90416"/>
            <a:ext cx="3302820" cy="5236004"/>
            <a:chOff x="0" y="-47625"/>
            <a:chExt cx="1739700" cy="2757969"/>
          </a:xfrm>
        </p:grpSpPr>
        <p:sp>
          <p:nvSpPr>
            <p:cNvPr id="407" name="Google Shape;407;p27"/>
            <p:cNvSpPr/>
            <p:nvPr/>
          </p:nvSpPr>
          <p:spPr>
            <a:xfrm>
              <a:off x="0" y="0"/>
              <a:ext cx="1739691" cy="2710344"/>
            </a:xfrm>
            <a:custGeom>
              <a:rect b="b" l="l" r="r" t="t"/>
              <a:pathLst>
                <a:path extrusionOk="0" h="2710344" w="1739691">
                  <a:moveTo>
                    <a:pt x="0" y="0"/>
                  </a:moveTo>
                  <a:lnTo>
                    <a:pt x="1739691" y="0"/>
                  </a:lnTo>
                  <a:lnTo>
                    <a:pt x="1739691" y="2710344"/>
                  </a:lnTo>
                  <a:lnTo>
                    <a:pt x="0" y="27103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408" name="Google Shape;408;p27"/>
            <p:cNvSpPr txBox="1"/>
            <p:nvPr/>
          </p:nvSpPr>
          <p:spPr>
            <a:xfrm>
              <a:off x="0" y="-47625"/>
              <a:ext cx="1739700" cy="27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9" name="Google Shape;409;p27"/>
          <p:cNvGrpSpPr/>
          <p:nvPr/>
        </p:nvGrpSpPr>
        <p:grpSpPr>
          <a:xfrm>
            <a:off x="0" y="4538734"/>
            <a:ext cx="9144300" cy="606702"/>
            <a:chOff x="0" y="-47625"/>
            <a:chExt cx="4816592" cy="319569"/>
          </a:xfrm>
        </p:grpSpPr>
        <p:sp>
          <p:nvSpPr>
            <p:cNvPr id="410" name="Google Shape;410;p27"/>
            <p:cNvSpPr/>
            <p:nvPr/>
          </p:nvSpPr>
          <p:spPr>
            <a:xfrm>
              <a:off x="0" y="0"/>
              <a:ext cx="4816592" cy="271944"/>
            </a:xfrm>
            <a:custGeom>
              <a:rect b="b" l="l" r="r" t="t"/>
              <a:pathLst>
                <a:path extrusionOk="0" h="2719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411" name="Google Shape;411;p27"/>
            <p:cNvSpPr txBox="1"/>
            <p:nvPr/>
          </p:nvSpPr>
          <p:spPr>
            <a:xfrm>
              <a:off x="0" y="-47625"/>
              <a:ext cx="4816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2" name="Google Shape;412;p27"/>
          <p:cNvGrpSpPr/>
          <p:nvPr/>
        </p:nvGrpSpPr>
        <p:grpSpPr>
          <a:xfrm>
            <a:off x="5311227" y="514523"/>
            <a:ext cx="1472295" cy="1472295"/>
            <a:chOff x="15705" y="15705"/>
            <a:chExt cx="781390" cy="781390"/>
          </a:xfrm>
        </p:grpSpPr>
        <p:sp>
          <p:nvSpPr>
            <p:cNvPr id="413" name="Google Shape;413;p27"/>
            <p:cNvSpPr/>
            <p:nvPr/>
          </p:nvSpPr>
          <p:spPr>
            <a:xfrm>
              <a:off x="15705" y="15705"/>
              <a:ext cx="781390" cy="781390"/>
            </a:xfrm>
            <a:custGeom>
              <a:rect b="b" l="l" r="r" t="t"/>
              <a:pathLst>
                <a:path extrusionOk="0" h="781390" w="781390">
                  <a:moveTo>
                    <a:pt x="417505" y="11105"/>
                  </a:moveTo>
                  <a:lnTo>
                    <a:pt x="770285" y="363885"/>
                  </a:lnTo>
                  <a:cubicBezTo>
                    <a:pt x="777395" y="370995"/>
                    <a:pt x="781390" y="380639"/>
                    <a:pt x="781390" y="390695"/>
                  </a:cubicBezTo>
                  <a:cubicBezTo>
                    <a:pt x="781390" y="400751"/>
                    <a:pt x="777395" y="410395"/>
                    <a:pt x="770285" y="417505"/>
                  </a:cubicBezTo>
                  <a:lnTo>
                    <a:pt x="417505" y="770285"/>
                  </a:lnTo>
                  <a:cubicBezTo>
                    <a:pt x="410395" y="777395"/>
                    <a:pt x="400751" y="781390"/>
                    <a:pt x="390695" y="781390"/>
                  </a:cubicBezTo>
                  <a:cubicBezTo>
                    <a:pt x="380639" y="781390"/>
                    <a:pt x="370995" y="777395"/>
                    <a:pt x="363885" y="770285"/>
                  </a:cubicBezTo>
                  <a:lnTo>
                    <a:pt x="11105" y="417505"/>
                  </a:lnTo>
                  <a:cubicBezTo>
                    <a:pt x="3995" y="410395"/>
                    <a:pt x="0" y="400751"/>
                    <a:pt x="0" y="390695"/>
                  </a:cubicBezTo>
                  <a:cubicBezTo>
                    <a:pt x="0" y="380639"/>
                    <a:pt x="3995" y="370995"/>
                    <a:pt x="11105" y="363885"/>
                  </a:cubicBezTo>
                  <a:lnTo>
                    <a:pt x="363885" y="11105"/>
                  </a:lnTo>
                  <a:cubicBezTo>
                    <a:pt x="370995" y="3995"/>
                    <a:pt x="380639" y="0"/>
                    <a:pt x="390695" y="0"/>
                  </a:cubicBezTo>
                  <a:cubicBezTo>
                    <a:pt x="400751" y="0"/>
                    <a:pt x="410395" y="3995"/>
                    <a:pt x="417505" y="1110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7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5" name="Google Shape;415;p27"/>
          <p:cNvGrpSpPr/>
          <p:nvPr/>
        </p:nvGrpSpPr>
        <p:grpSpPr>
          <a:xfrm>
            <a:off x="5464280" y="667575"/>
            <a:ext cx="1166165" cy="1166165"/>
            <a:chOff x="15175" y="15175"/>
            <a:chExt cx="782451" cy="782451"/>
          </a:xfrm>
        </p:grpSpPr>
        <p:sp>
          <p:nvSpPr>
            <p:cNvPr id="416" name="Google Shape;416;p27"/>
            <p:cNvSpPr/>
            <p:nvPr/>
          </p:nvSpPr>
          <p:spPr>
            <a:xfrm>
              <a:off x="15175" y="15175"/>
              <a:ext cx="782451" cy="782451"/>
            </a:xfrm>
            <a:custGeom>
              <a:rect b="b" l="l" r="r" t="t"/>
              <a:pathLst>
                <a:path extrusionOk="0" h="782451" w="782451">
                  <a:moveTo>
                    <a:pt x="425118" y="18718"/>
                  </a:moveTo>
                  <a:lnTo>
                    <a:pt x="763732" y="357332"/>
                  </a:lnTo>
                  <a:cubicBezTo>
                    <a:pt x="782450" y="376050"/>
                    <a:pt x="782450" y="406400"/>
                    <a:pt x="763732" y="425118"/>
                  </a:cubicBezTo>
                  <a:lnTo>
                    <a:pt x="425118" y="763732"/>
                  </a:lnTo>
                  <a:cubicBezTo>
                    <a:pt x="406400" y="782450"/>
                    <a:pt x="376050" y="782450"/>
                    <a:pt x="357332" y="763732"/>
                  </a:cubicBezTo>
                  <a:lnTo>
                    <a:pt x="18718" y="425118"/>
                  </a:lnTo>
                  <a:cubicBezTo>
                    <a:pt x="0" y="406400"/>
                    <a:pt x="0" y="376050"/>
                    <a:pt x="18718" y="357332"/>
                  </a:cubicBezTo>
                  <a:lnTo>
                    <a:pt x="357332" y="18718"/>
                  </a:lnTo>
                  <a:cubicBezTo>
                    <a:pt x="376050" y="0"/>
                    <a:pt x="406400" y="0"/>
                    <a:pt x="425118" y="1871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7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27"/>
          <p:cNvGrpSpPr/>
          <p:nvPr/>
        </p:nvGrpSpPr>
        <p:grpSpPr>
          <a:xfrm>
            <a:off x="8086759" y="3760333"/>
            <a:ext cx="617688" cy="514753"/>
            <a:chOff x="78908" y="78908"/>
            <a:chExt cx="1647169" cy="1372676"/>
          </a:xfrm>
        </p:grpSpPr>
        <p:grpSp>
          <p:nvGrpSpPr>
            <p:cNvPr id="419" name="Google Shape;419;p27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420" name="Google Shape;420;p27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" name="Google Shape;422;p27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423" name="Google Shape;423;p27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" name="Google Shape;425;p27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426" name="Google Shape;426;p27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28" name="Google Shape;428;p27"/>
          <p:cNvSpPr txBox="1"/>
          <p:nvPr/>
        </p:nvSpPr>
        <p:spPr>
          <a:xfrm>
            <a:off x="4202835" y="2224088"/>
            <a:ext cx="36891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O que é Bioinformática Estrutural?</a:t>
            </a:r>
            <a:endParaRPr sz="1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2235B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29" name="Google Shape;429;p27"/>
          <p:cNvSpPr txBox="1"/>
          <p:nvPr/>
        </p:nvSpPr>
        <p:spPr>
          <a:xfrm>
            <a:off x="5815450" y="715987"/>
            <a:ext cx="311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700"/>
          </a:p>
        </p:txBody>
      </p:sp>
      <p:pic>
        <p:nvPicPr>
          <p:cNvPr id="430" name="Google Shape;4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4163"/>
            <a:ext cx="3302825" cy="24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7"/>
          <p:cNvSpPr txBox="1"/>
          <p:nvPr/>
        </p:nvSpPr>
        <p:spPr>
          <a:xfrm>
            <a:off x="63" y="3576200"/>
            <a:ext cx="33027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333333"/>
                </a:solidFill>
              </a:rPr>
              <a:t>KSRP(chain h) in context of Trypanosoma cruzi 40S</a:t>
            </a:r>
            <a:endParaRPr sz="1050">
              <a:solidFill>
                <a:srgbClr val="333333"/>
              </a:solidFill>
            </a:endParaRPr>
          </a:p>
          <a:p>
            <a:pPr indent="0" lvl="0" marL="0" rtl="0" algn="ctr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pt-BR" sz="1050">
                <a:solidFill>
                  <a:srgbClr val="333333"/>
                </a:solidFill>
              </a:rPr>
              <a:t>PDB ID: 5OPT</a:t>
            </a:r>
            <a:endParaRPr sz="1050">
              <a:solidFill>
                <a:srgbClr val="333333"/>
              </a:solidFill>
            </a:endParaRPr>
          </a:p>
        </p:txBody>
      </p:sp>
      <p:sp>
        <p:nvSpPr>
          <p:cNvPr id="432" name="Google Shape;43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8" name="Google Shape;1938;p72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939" name="Google Shape;1939;p72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940" name="Google Shape;1940;p72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1" name="Google Shape;1941;p72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942" name="Google Shape;1942;p72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943" name="Google Shape;1943;p72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4" name="Google Shape;1944;p72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945" name="Google Shape;1945;p72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946" name="Google Shape;1946;p72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72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8" name="Google Shape;1948;p72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949" name="Google Shape;1949;p72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72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1" name="Google Shape;1951;p72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952" name="Google Shape;1952;p72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72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54" name="Google Shape;1954;p72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955" name="Google Shape;1955;p72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72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7" name="Google Shape;1957;p72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958" name="Google Shape;1958;p72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72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0" name="Google Shape;1960;p72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961" name="Google Shape;1961;p72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72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63" name="Google Shape;196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8" y="966250"/>
            <a:ext cx="862012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72"/>
          <p:cNvSpPr txBox="1"/>
          <p:nvPr/>
        </p:nvSpPr>
        <p:spPr>
          <a:xfrm>
            <a:off x="98050" y="4061475"/>
            <a:ext cx="899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MARTINS, Pedro M. et al. Propedia: a database for protein–peptide identification based on a hybrid clustering algorithm. BMC bioinformatics, v. 22, p. 1-20, 2021.</a:t>
            </a:r>
            <a:endParaRPr sz="1200"/>
          </a:p>
        </p:txBody>
      </p:sp>
      <p:sp>
        <p:nvSpPr>
          <p:cNvPr id="1965" name="Google Shape;196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66" name="Google Shape;196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50" y="2480725"/>
            <a:ext cx="8514513" cy="12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7" name="Google Shape;1967;p72"/>
          <p:cNvSpPr txBox="1"/>
          <p:nvPr/>
        </p:nvSpPr>
        <p:spPr>
          <a:xfrm>
            <a:off x="368862" y="2987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2" name="Google Shape;1972;p73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1973" name="Google Shape;1973;p73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1974" name="Google Shape;1974;p73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5" name="Google Shape;1975;p73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1976" name="Google Shape;1976;p73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1977" name="Google Shape;1977;p73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8" name="Google Shape;1978;p73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1979" name="Google Shape;1979;p73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1980" name="Google Shape;1980;p7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7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2" name="Google Shape;1982;p73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1983" name="Google Shape;1983;p7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7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5" name="Google Shape;1985;p73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1986" name="Google Shape;1986;p7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7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88" name="Google Shape;1988;p73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1989" name="Google Shape;1989;p73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73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1" name="Google Shape;1991;p73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1992" name="Google Shape;1992;p73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73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4" name="Google Shape;1994;p73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1995" name="Google Shape;1995;p73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73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7" name="Google Shape;1997;p73"/>
          <p:cNvSpPr txBox="1"/>
          <p:nvPr/>
        </p:nvSpPr>
        <p:spPr>
          <a:xfrm>
            <a:off x="98050" y="4061475"/>
            <a:ext cx="899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MARTINS, Pedro M. et al. Propedia: a database for protein–peptide identification based on a hybrid clustering algorithm. BMC bioinformatics, v. 22, p. 1-20, 2021.</a:t>
            </a:r>
            <a:endParaRPr sz="1200"/>
          </a:p>
        </p:txBody>
      </p:sp>
      <p:sp>
        <p:nvSpPr>
          <p:cNvPr id="1998" name="Google Shape;1998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99" name="Google Shape;19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939" y="1132308"/>
            <a:ext cx="6870112" cy="2878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00" name="Google Shape;2000;p73"/>
          <p:cNvSpPr txBox="1"/>
          <p:nvPr/>
        </p:nvSpPr>
        <p:spPr>
          <a:xfrm>
            <a:off x="368862" y="2987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5" name="Google Shape;2005;p74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2006" name="Google Shape;2006;p74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2007" name="Google Shape;2007;p74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8" name="Google Shape;2008;p74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2009" name="Google Shape;2009;p74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2010" name="Google Shape;2010;p74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1" name="Google Shape;2011;p74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2012" name="Google Shape;2012;p74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2013" name="Google Shape;2013;p74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74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5" name="Google Shape;2015;p74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2016" name="Google Shape;2016;p74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74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8" name="Google Shape;2018;p74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2019" name="Google Shape;2019;p74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74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21" name="Google Shape;2021;p74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2022" name="Google Shape;2022;p74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74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4" name="Google Shape;2024;p74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2025" name="Google Shape;2025;p74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74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7" name="Google Shape;2027;p74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2028" name="Google Shape;2028;p74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74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0" name="Google Shape;2030;p74"/>
          <p:cNvSpPr txBox="1"/>
          <p:nvPr/>
        </p:nvSpPr>
        <p:spPr>
          <a:xfrm>
            <a:off x="98050" y="4061475"/>
            <a:ext cx="899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MARTINS, Pedro M. et al. Propedia: a database for protein–peptide identification based on a hybrid clustering algorithm. BMC bioinformatics, v. 22, p. 1-20, 2021.</a:t>
            </a:r>
            <a:endParaRPr sz="1200"/>
          </a:p>
        </p:txBody>
      </p:sp>
      <p:sp>
        <p:nvSpPr>
          <p:cNvPr id="2031" name="Google Shape;2031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32" name="Google Shape;203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988" y="1539263"/>
            <a:ext cx="4709425" cy="20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74"/>
          <p:cNvSpPr txBox="1"/>
          <p:nvPr/>
        </p:nvSpPr>
        <p:spPr>
          <a:xfrm>
            <a:off x="368862" y="2987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8" name="Google Shape;2038;p75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2039" name="Google Shape;2039;p75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2040" name="Google Shape;2040;p75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1" name="Google Shape;2041;p75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2042" name="Google Shape;2042;p75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2043" name="Google Shape;2043;p75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4" name="Google Shape;2044;p75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2045" name="Google Shape;2045;p75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2046" name="Google Shape;2046;p7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7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8" name="Google Shape;2048;p75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2049" name="Google Shape;2049;p7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7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1" name="Google Shape;2051;p75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2052" name="Google Shape;2052;p7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7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54" name="Google Shape;2054;p75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2055" name="Google Shape;2055;p75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75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7" name="Google Shape;2057;p75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2058" name="Google Shape;2058;p75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75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0" name="Google Shape;2060;p75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2061" name="Google Shape;2061;p75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75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3" name="Google Shape;2063;p75"/>
          <p:cNvSpPr txBox="1"/>
          <p:nvPr/>
        </p:nvSpPr>
        <p:spPr>
          <a:xfrm>
            <a:off x="98050" y="4061475"/>
            <a:ext cx="899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MARTINS, Pedro M. et al. Propedia: a database for protein–peptide identification based on a hybrid clustering algorithm. BMC bioinformatics, v. 22, p. 1-20, 2021.</a:t>
            </a:r>
            <a:endParaRPr sz="1100"/>
          </a:p>
        </p:txBody>
      </p:sp>
      <p:sp>
        <p:nvSpPr>
          <p:cNvPr id="2064" name="Google Shape;2064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65" name="Google Shape;206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00" y="1306850"/>
            <a:ext cx="3777051" cy="21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6" name="Google Shape;206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81075"/>
            <a:ext cx="3544599" cy="26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7" name="Google Shape;2067;p75"/>
          <p:cNvSpPr txBox="1"/>
          <p:nvPr/>
        </p:nvSpPr>
        <p:spPr>
          <a:xfrm>
            <a:off x="368862" y="2987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2" name="Google Shape;2072;p76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2073" name="Google Shape;2073;p76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2074" name="Google Shape;2074;p76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5" name="Google Shape;2075;p76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2076" name="Google Shape;2076;p76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2077" name="Google Shape;2077;p76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8" name="Google Shape;2078;p76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2079" name="Google Shape;2079;p76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2080" name="Google Shape;2080;p7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7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2" name="Google Shape;2082;p76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2083" name="Google Shape;2083;p7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7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5" name="Google Shape;2085;p76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2086" name="Google Shape;2086;p7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7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88" name="Google Shape;2088;p76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2089" name="Google Shape;2089;p76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76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1" name="Google Shape;2091;p76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2092" name="Google Shape;2092;p76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76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4" name="Google Shape;2094;p76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2095" name="Google Shape;2095;p76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76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7" name="Google Shape;2097;p76"/>
          <p:cNvSpPr txBox="1"/>
          <p:nvPr/>
        </p:nvSpPr>
        <p:spPr>
          <a:xfrm>
            <a:off x="98050" y="4061475"/>
            <a:ext cx="899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MARTINS, Pedro M. et al. Propedia: a database for protein–peptide identification based on a hybrid clustering algorithm. BMC bioinformatics, v. 22, p. 1-20, 2021.</a:t>
            </a:r>
            <a:endParaRPr sz="1100"/>
          </a:p>
        </p:txBody>
      </p:sp>
      <p:sp>
        <p:nvSpPr>
          <p:cNvPr id="2098" name="Google Shape;2098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99" name="Google Shape;209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100" y="685363"/>
            <a:ext cx="3023312" cy="3321938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p76"/>
          <p:cNvSpPr txBox="1"/>
          <p:nvPr/>
        </p:nvSpPr>
        <p:spPr>
          <a:xfrm>
            <a:off x="368862" y="1463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5" name="Google Shape;2105;p77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2106" name="Google Shape;2106;p77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2107" name="Google Shape;2107;p77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8" name="Google Shape;2108;p77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2109" name="Google Shape;2109;p77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2110" name="Google Shape;2110;p77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1" name="Google Shape;2111;p77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2112" name="Google Shape;2112;p77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2113" name="Google Shape;2113;p77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7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5" name="Google Shape;2115;p77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2116" name="Google Shape;2116;p77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7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8" name="Google Shape;2118;p77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2119" name="Google Shape;2119;p77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7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21" name="Google Shape;2121;p77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2122" name="Google Shape;2122;p77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77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4" name="Google Shape;2124;p77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2125" name="Google Shape;2125;p77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77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7" name="Google Shape;2127;p77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2128" name="Google Shape;2128;p77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7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0" name="Google Shape;2130;p77"/>
          <p:cNvSpPr txBox="1"/>
          <p:nvPr/>
        </p:nvSpPr>
        <p:spPr>
          <a:xfrm>
            <a:off x="98050" y="4061475"/>
            <a:ext cx="899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MARTINS, Pedro M. et al. Propedia: a database for protein–peptide identification based on a hybrid clustering algorithm. BMC bioinformatics, v. 22, p. 1-20, 2021.</a:t>
            </a:r>
            <a:endParaRPr sz="1100"/>
          </a:p>
        </p:txBody>
      </p:sp>
      <p:sp>
        <p:nvSpPr>
          <p:cNvPr id="2131" name="Google Shape;2131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132" name="Google Shape;2132;p77"/>
          <p:cNvPicPr preferRelativeResize="0"/>
          <p:nvPr/>
        </p:nvPicPr>
        <p:blipFill rotWithShape="1">
          <a:blip r:embed="rId3">
            <a:alphaModFix/>
          </a:blip>
          <a:srcRect b="0" l="744" r="0" t="0"/>
          <a:stretch/>
        </p:blipFill>
        <p:spPr>
          <a:xfrm>
            <a:off x="1039251" y="757475"/>
            <a:ext cx="7056334" cy="330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3" name="Google Shape;2133;p77"/>
          <p:cNvSpPr txBox="1"/>
          <p:nvPr/>
        </p:nvSpPr>
        <p:spPr>
          <a:xfrm>
            <a:off x="368862" y="2225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8" name="Google Shape;2138;p78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2139" name="Google Shape;2139;p78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2140" name="Google Shape;2140;p78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1" name="Google Shape;2141;p78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2142" name="Google Shape;2142;p78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2143" name="Google Shape;2143;p78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4" name="Google Shape;2144;p78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2145" name="Google Shape;2145;p78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2146" name="Google Shape;2146;p78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78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8" name="Google Shape;2148;p78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2149" name="Google Shape;2149;p78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78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1" name="Google Shape;2151;p78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2152" name="Google Shape;2152;p78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78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54" name="Google Shape;2154;p78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2155" name="Google Shape;2155;p78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7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7" name="Google Shape;2157;p78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2158" name="Google Shape;2158;p78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7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0" name="Google Shape;2160;p78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2161" name="Google Shape;2161;p78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7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63" name="Google Shape;216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000" y="1711200"/>
            <a:ext cx="1486525" cy="14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78"/>
          <p:cNvSpPr txBox="1"/>
          <p:nvPr/>
        </p:nvSpPr>
        <p:spPr>
          <a:xfrm>
            <a:off x="889925" y="1621475"/>
            <a:ext cx="51057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</a:pP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Algoritmo visa identificar a </a:t>
            </a: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conservação</a:t>
            </a: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de contatos entre pares de </a:t>
            </a: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resíduos</a:t>
            </a: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de duas </a:t>
            </a: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proteínas</a:t>
            </a: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</a:pP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Compreender semelhanças funcionais entre proteínas relacionadas a sequências distantes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65" name="Google Shape;2165;p78"/>
          <p:cNvSpPr txBox="1"/>
          <p:nvPr/>
        </p:nvSpPr>
        <p:spPr>
          <a:xfrm>
            <a:off x="128200" y="4117800"/>
            <a:ext cx="892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</a:rPr>
              <a:t>PIMENTEL, Vitor et al. VTR: a web tool for identifying analogous contacts on protein structures and their complexes. </a:t>
            </a:r>
            <a:r>
              <a:rPr b="1" lang="pt-BR" sz="1000">
                <a:solidFill>
                  <a:srgbClr val="222222"/>
                </a:solidFill>
              </a:rPr>
              <a:t>Frontiers in Bioinformatics</a:t>
            </a:r>
            <a:r>
              <a:rPr lang="pt-BR" sz="1000">
                <a:solidFill>
                  <a:srgbClr val="222222"/>
                </a:solidFill>
              </a:rPr>
              <a:t>, v. 1, p. 730350, 2021.</a:t>
            </a:r>
            <a:endParaRPr/>
          </a:p>
        </p:txBody>
      </p:sp>
      <p:sp>
        <p:nvSpPr>
          <p:cNvPr id="2166" name="Google Shape;2166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67" name="Google Shape;2167;p78"/>
          <p:cNvSpPr txBox="1"/>
          <p:nvPr/>
        </p:nvSpPr>
        <p:spPr>
          <a:xfrm>
            <a:off x="368862" y="2987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2" name="Google Shape;2172;p79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2173" name="Google Shape;2173;p79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2174" name="Google Shape;2174;p79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5" name="Google Shape;2175;p79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2176" name="Google Shape;2176;p79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2177" name="Google Shape;2177;p79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8" name="Google Shape;2178;p79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2179" name="Google Shape;2179;p79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2180" name="Google Shape;2180;p79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79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2" name="Google Shape;2182;p79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2183" name="Google Shape;2183;p79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79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5" name="Google Shape;2185;p79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2186" name="Google Shape;2186;p79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79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88" name="Google Shape;2188;p79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2189" name="Google Shape;2189;p79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9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1" name="Google Shape;2191;p79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2192" name="Google Shape;2192;p79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79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4" name="Google Shape;2194;p79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2195" name="Google Shape;2195;p79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9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7" name="Google Shape;2197;p79"/>
          <p:cNvSpPr txBox="1"/>
          <p:nvPr/>
        </p:nvSpPr>
        <p:spPr>
          <a:xfrm>
            <a:off x="128200" y="4117800"/>
            <a:ext cx="892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</a:rPr>
              <a:t>PIMENTEL, Vitor et al. VTR: a web tool for identifying analogous contacts on protein structures and their complexes. </a:t>
            </a:r>
            <a:r>
              <a:rPr b="1" lang="pt-BR" sz="1000">
                <a:solidFill>
                  <a:srgbClr val="222222"/>
                </a:solidFill>
              </a:rPr>
              <a:t>Frontiers in Bioinformatics</a:t>
            </a:r>
            <a:r>
              <a:rPr lang="pt-BR" sz="1000">
                <a:solidFill>
                  <a:srgbClr val="222222"/>
                </a:solidFill>
              </a:rPr>
              <a:t>, v. 1, p. 730350, 2021.</a:t>
            </a:r>
            <a:endParaRPr/>
          </a:p>
        </p:txBody>
      </p:sp>
      <p:sp>
        <p:nvSpPr>
          <p:cNvPr id="2198" name="Google Shape;2198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199" name="Google Shape;219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400" y="1078050"/>
            <a:ext cx="2201457" cy="255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425" y="1334550"/>
            <a:ext cx="3315350" cy="2008481"/>
          </a:xfrm>
          <a:prstGeom prst="rect">
            <a:avLst/>
          </a:prstGeom>
          <a:noFill/>
          <a:ln>
            <a:noFill/>
          </a:ln>
        </p:spPr>
      </p:pic>
      <p:sp>
        <p:nvSpPr>
          <p:cNvPr id="2201" name="Google Shape;2201;p79"/>
          <p:cNvSpPr txBox="1"/>
          <p:nvPr/>
        </p:nvSpPr>
        <p:spPr>
          <a:xfrm>
            <a:off x="368862" y="2225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6" name="Google Shape;2206;p80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2207" name="Google Shape;2207;p80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2208" name="Google Shape;2208;p80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9" name="Google Shape;2209;p80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2210" name="Google Shape;2210;p80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2211" name="Google Shape;2211;p80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2" name="Google Shape;2212;p80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2213" name="Google Shape;2213;p80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2214" name="Google Shape;2214;p80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80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6" name="Google Shape;2216;p80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2217" name="Google Shape;2217;p80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80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9" name="Google Shape;2219;p80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2220" name="Google Shape;2220;p80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80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22" name="Google Shape;2222;p80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2223" name="Google Shape;2223;p80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80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5" name="Google Shape;2225;p80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2226" name="Google Shape;2226;p80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80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8" name="Google Shape;2228;p80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2229" name="Google Shape;2229;p80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80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1" name="Google Shape;2231;p80"/>
          <p:cNvSpPr txBox="1"/>
          <p:nvPr/>
        </p:nvSpPr>
        <p:spPr>
          <a:xfrm>
            <a:off x="128200" y="4117800"/>
            <a:ext cx="892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</a:rPr>
              <a:t>PIMENTEL, Vitor et al. VTR: a web tool for identifying analogous contacts on protein structures and their complexes. </a:t>
            </a:r>
            <a:r>
              <a:rPr b="1" lang="pt-BR" sz="1000">
                <a:solidFill>
                  <a:srgbClr val="222222"/>
                </a:solidFill>
              </a:rPr>
              <a:t>Frontiers in Bioinformatics</a:t>
            </a:r>
            <a:r>
              <a:rPr lang="pt-BR" sz="1000">
                <a:solidFill>
                  <a:srgbClr val="222222"/>
                </a:solidFill>
              </a:rPr>
              <a:t>, v. 1, p. 730350, 2021.</a:t>
            </a:r>
            <a:endParaRPr/>
          </a:p>
        </p:txBody>
      </p:sp>
      <p:sp>
        <p:nvSpPr>
          <p:cNvPr id="2232" name="Google Shape;2232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233" name="Google Shape;223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152" y="884763"/>
            <a:ext cx="6295793" cy="3168652"/>
          </a:xfrm>
          <a:prstGeom prst="rect">
            <a:avLst/>
          </a:prstGeom>
          <a:noFill/>
          <a:ln>
            <a:noFill/>
          </a:ln>
        </p:spPr>
      </p:pic>
      <p:sp>
        <p:nvSpPr>
          <p:cNvPr id="2234" name="Google Shape;2234;p80"/>
          <p:cNvSpPr txBox="1"/>
          <p:nvPr/>
        </p:nvSpPr>
        <p:spPr>
          <a:xfrm>
            <a:off x="368862" y="2225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9" name="Google Shape;2239;p81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2240" name="Google Shape;2240;p81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2241" name="Google Shape;2241;p81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2" name="Google Shape;2242;p81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2243" name="Google Shape;2243;p81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2244" name="Google Shape;2244;p81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5" name="Google Shape;2245;p81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2246" name="Google Shape;2246;p81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2247" name="Google Shape;2247;p81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81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9" name="Google Shape;2249;p81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2250" name="Google Shape;2250;p81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81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2" name="Google Shape;2252;p81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2253" name="Google Shape;2253;p81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81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55" name="Google Shape;2255;p81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2256" name="Google Shape;2256;p81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81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8" name="Google Shape;2258;p81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2259" name="Google Shape;2259;p81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81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1" name="Google Shape;2261;p81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2262" name="Google Shape;2262;p81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81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4" name="Google Shape;226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875" y="1302328"/>
            <a:ext cx="3050123" cy="2691477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81"/>
          <p:cNvSpPr txBox="1"/>
          <p:nvPr/>
        </p:nvSpPr>
        <p:spPr>
          <a:xfrm>
            <a:off x="889925" y="1926275"/>
            <a:ext cx="3870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</a:pP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Signa implementa uma série de métodos para construção de assinaturas estruturais com base em trabalhos anteriores do LBS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66" name="Google Shape;2266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67" name="Google Shape;2267;p81"/>
          <p:cNvSpPr txBox="1"/>
          <p:nvPr/>
        </p:nvSpPr>
        <p:spPr>
          <a:xfrm>
            <a:off x="368862" y="2987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28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438" name="Google Shape;438;p28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439" name="Google Shape;439;p28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28"/>
          <p:cNvSpPr txBox="1"/>
          <p:nvPr/>
        </p:nvSpPr>
        <p:spPr>
          <a:xfrm>
            <a:off x="445112" y="3571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Bioinformática Estrutural</a:t>
            </a:r>
            <a:endParaRPr sz="100"/>
          </a:p>
        </p:txBody>
      </p:sp>
      <p:grpSp>
        <p:nvGrpSpPr>
          <p:cNvPr id="441" name="Google Shape;441;p28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442" name="Google Shape;442;p28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443" name="Google Shape;443;p28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4" name="Google Shape;444;p28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445" name="Google Shape;445;p28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446" name="Google Shape;446;p28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8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" name="Google Shape;448;p28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449" name="Google Shape;449;p28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8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" name="Google Shape;451;p28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452" name="Google Shape;452;p28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8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4" name="Google Shape;454;p28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455" name="Google Shape;455;p28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" name="Google Shape;457;p28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458" name="Google Shape;458;p28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0" name="Google Shape;460;p28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461" name="Google Shape;461;p28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" name="Google Shape;463;p28"/>
          <p:cNvSpPr txBox="1"/>
          <p:nvPr/>
        </p:nvSpPr>
        <p:spPr>
          <a:xfrm>
            <a:off x="645475" y="1341025"/>
            <a:ext cx="8118000" cy="23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Merriweather"/>
              <a:buChar char="●"/>
            </a:pP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 </a:t>
            </a:r>
            <a:r>
              <a:rPr b="1"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bioinformática estrutural</a:t>
            </a: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abrange dados, algoritmos e ferramentas para investigar, analisar, prever e interpretar as </a:t>
            </a:r>
            <a:r>
              <a:rPr b="1"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estruturas e as </a:t>
            </a:r>
            <a:r>
              <a:rPr b="1"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funções</a:t>
            </a:r>
            <a:r>
              <a:rPr b="1"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das </a:t>
            </a:r>
            <a:r>
              <a:rPr b="1"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macromoléculas</a:t>
            </a:r>
            <a:r>
              <a:rPr b="1"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b="1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64" name="Google Shape;464;p28"/>
          <p:cNvSpPr txBox="1"/>
          <p:nvPr/>
        </p:nvSpPr>
        <p:spPr>
          <a:xfrm>
            <a:off x="294225" y="4292850"/>
            <a:ext cx="868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</a:rPr>
              <a:t>DE ALMEIDA PAIVA, Vinícius et al. Protein structural bioinformatics: An overview. </a:t>
            </a:r>
            <a:r>
              <a:rPr b="1" lang="pt-BR" sz="1000">
                <a:solidFill>
                  <a:srgbClr val="222222"/>
                </a:solidFill>
              </a:rPr>
              <a:t>Computers in Biology and Medicine</a:t>
            </a:r>
            <a:r>
              <a:rPr lang="pt-BR" sz="1000">
                <a:solidFill>
                  <a:srgbClr val="222222"/>
                </a:solidFill>
              </a:rPr>
              <a:t>, v. 147, p. 105695, 2022.</a:t>
            </a:r>
            <a:endParaRPr/>
          </a:p>
        </p:txBody>
      </p:sp>
      <p:pic>
        <p:nvPicPr>
          <p:cNvPr id="465" name="Google Shape;4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225" y="2632201"/>
            <a:ext cx="1971525" cy="540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tein query-&gt;Protein database" id="466" name="Google Shape;4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0125" y="2885463"/>
            <a:ext cx="1971525" cy="10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225" y="3308063"/>
            <a:ext cx="1971525" cy="8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025" y="2455623"/>
            <a:ext cx="2840742" cy="64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79498" y="3049850"/>
            <a:ext cx="1037800" cy="10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2" name="Google Shape;2272;p82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2273" name="Google Shape;2273;p82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2274" name="Google Shape;2274;p82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5" name="Google Shape;2275;p82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2276" name="Google Shape;2276;p82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2277" name="Google Shape;2277;p82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8" name="Google Shape;2278;p82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2279" name="Google Shape;2279;p82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2280" name="Google Shape;2280;p82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82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2" name="Google Shape;2282;p82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2283" name="Google Shape;2283;p82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82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5" name="Google Shape;2285;p82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2286" name="Google Shape;2286;p82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82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88" name="Google Shape;2288;p82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2289" name="Google Shape;2289;p82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82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1" name="Google Shape;2291;p82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2292" name="Google Shape;2292;p82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82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4" name="Google Shape;2294;p82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2295" name="Google Shape;2295;p82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82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7" name="Google Shape;2297;p82"/>
          <p:cNvSpPr txBox="1"/>
          <p:nvPr/>
        </p:nvSpPr>
        <p:spPr>
          <a:xfrm>
            <a:off x="914250" y="1482775"/>
            <a:ext cx="731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</a:pP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As </a:t>
            </a:r>
            <a:r>
              <a:rPr b="1"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assinaturas estruturais</a:t>
            </a: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são um conjunto de características capazes de </a:t>
            </a:r>
            <a:r>
              <a:rPr b="1"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identificar inequivocamente</a:t>
            </a: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o dobramento de uma proteína e a natureza das interações que ela pode estabelecer com outras proteínas e ligantes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298" name="Google Shape;229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062" y="2314075"/>
            <a:ext cx="3549970" cy="1996858"/>
          </a:xfrm>
          <a:prstGeom prst="rect">
            <a:avLst/>
          </a:prstGeom>
          <a:noFill/>
          <a:ln>
            <a:noFill/>
          </a:ln>
        </p:spPr>
      </p:pic>
      <p:sp>
        <p:nvSpPr>
          <p:cNvPr id="2299" name="Google Shape;2299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00" name="Google Shape;2300;p82"/>
          <p:cNvSpPr txBox="1"/>
          <p:nvPr/>
        </p:nvSpPr>
        <p:spPr>
          <a:xfrm>
            <a:off x="368862" y="2987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5" name="Google Shape;2305;p83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2306" name="Google Shape;2306;p83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2307" name="Google Shape;2307;p83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8" name="Google Shape;2308;p83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2309" name="Google Shape;2309;p83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2310" name="Google Shape;2310;p83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1" name="Google Shape;2311;p83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2312" name="Google Shape;2312;p83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2313" name="Google Shape;2313;p8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8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5" name="Google Shape;2315;p83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2316" name="Google Shape;2316;p8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8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8" name="Google Shape;2318;p83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2319" name="Google Shape;2319;p83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83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21" name="Google Shape;2321;p83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2322" name="Google Shape;2322;p83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83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4" name="Google Shape;2324;p83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2325" name="Google Shape;2325;p83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83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7" name="Google Shape;2327;p83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2328" name="Google Shape;2328;p83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83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0" name="Google Shape;2330;p83"/>
          <p:cNvSpPr txBox="1"/>
          <p:nvPr/>
        </p:nvSpPr>
        <p:spPr>
          <a:xfrm>
            <a:off x="889925" y="1621475"/>
            <a:ext cx="731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</a:pPr>
            <a:r>
              <a:rPr lang="pt-B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Signa converte a estrutura tridimensional de uma macromolécula em um vetor numérico usando diversos tipos de assinaturas estruturais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31" name="Google Shape;233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062" y="2314075"/>
            <a:ext cx="3549970" cy="1996858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33" name="Google Shape;2333;p83"/>
          <p:cNvSpPr txBox="1"/>
          <p:nvPr/>
        </p:nvSpPr>
        <p:spPr>
          <a:xfrm>
            <a:off x="368862" y="2987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8" name="Google Shape;2338;p84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2339" name="Google Shape;2339;p84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2340" name="Google Shape;2340;p84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1" name="Google Shape;2341;p84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2342" name="Google Shape;2342;p84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2343" name="Google Shape;2343;p84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4" name="Google Shape;2344;p84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2345" name="Google Shape;2345;p84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2346" name="Google Shape;2346;p84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84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8" name="Google Shape;2348;p84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2349" name="Google Shape;2349;p84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84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1" name="Google Shape;2351;p84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2352" name="Google Shape;2352;p84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84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54" name="Google Shape;2354;p84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2355" name="Google Shape;2355;p84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84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7" name="Google Shape;2357;p84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2358" name="Google Shape;2358;p84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84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0" name="Google Shape;2360;p84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2361" name="Google Shape;2361;p84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84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3" name="Google Shape;2363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64" name="Google Shape;236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250" y="839501"/>
            <a:ext cx="3686751" cy="3748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5" name="Google Shape;2365;p84"/>
          <p:cNvSpPr txBox="1"/>
          <p:nvPr/>
        </p:nvSpPr>
        <p:spPr>
          <a:xfrm>
            <a:off x="889925" y="2002475"/>
            <a:ext cx="32661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"/>
              <a:buChar char="●"/>
            </a:pPr>
            <a:r>
              <a:rPr lang="pt-BR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Grafos</a:t>
            </a:r>
            <a:endParaRPr sz="16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"/>
              <a:buChar char="●"/>
            </a:pPr>
            <a:r>
              <a:rPr lang="pt-BR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Assinaturas </a:t>
            </a:r>
            <a:r>
              <a:rPr lang="pt-BR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únicas</a:t>
            </a:r>
            <a:endParaRPr sz="16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"/>
              <a:buChar char="●"/>
            </a:pPr>
            <a:r>
              <a:rPr lang="pt-BR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Comparações</a:t>
            </a:r>
            <a:r>
              <a:rPr lang="pt-BR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6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66" name="Google Shape;2366;p84"/>
          <p:cNvSpPr txBox="1"/>
          <p:nvPr/>
        </p:nvSpPr>
        <p:spPr>
          <a:xfrm>
            <a:off x="368862" y="2225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1" name="Google Shape;2371;p85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2372" name="Google Shape;2372;p85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2373" name="Google Shape;2373;p85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4" name="Google Shape;2374;p85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2375" name="Google Shape;2375;p85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2376" name="Google Shape;2376;p85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7" name="Google Shape;2377;p85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2378" name="Google Shape;2378;p85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2379" name="Google Shape;2379;p8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8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1" name="Google Shape;2381;p85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2382" name="Google Shape;2382;p8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8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4" name="Google Shape;2384;p85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2385" name="Google Shape;2385;p85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85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87" name="Google Shape;2387;p85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2388" name="Google Shape;2388;p85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85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0" name="Google Shape;2390;p85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2391" name="Google Shape;2391;p85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85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3" name="Google Shape;2393;p85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2394" name="Google Shape;2394;p85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85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6" name="Google Shape;2396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97" name="Google Shape;239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900" y="1275534"/>
            <a:ext cx="73437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700" y="2410284"/>
            <a:ext cx="4838700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9" name="Google Shape;2399;p85"/>
          <p:cNvSpPr txBox="1"/>
          <p:nvPr/>
        </p:nvSpPr>
        <p:spPr>
          <a:xfrm>
            <a:off x="1012650" y="4121175"/>
            <a:ext cx="68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erriweather"/>
                <a:ea typeface="Merriweather"/>
                <a:cs typeface="Merriweather"/>
                <a:sym typeface="Merriweather"/>
              </a:rPr>
              <a:t>http://bioinfo.dcc.ufmg.br/cursos/algoritmos.php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00" name="Google Shape;2400;p85"/>
          <p:cNvSpPr txBox="1"/>
          <p:nvPr/>
        </p:nvSpPr>
        <p:spPr>
          <a:xfrm>
            <a:off x="368862" y="2225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5" name="Google Shape;2405;p86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2406" name="Google Shape;2406;p86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2407" name="Google Shape;2407;p86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8" name="Google Shape;2408;p86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2409" name="Google Shape;2409;p86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2410" name="Google Shape;2410;p86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1" name="Google Shape;2411;p86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2412" name="Google Shape;2412;p86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2413" name="Google Shape;2413;p8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8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5" name="Google Shape;2415;p86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2416" name="Google Shape;2416;p8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8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8" name="Google Shape;2418;p86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2419" name="Google Shape;2419;p86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86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21" name="Google Shape;2421;p86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2422" name="Google Shape;2422;p86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86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4" name="Google Shape;2424;p86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2425" name="Google Shape;2425;p86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86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7" name="Google Shape;2427;p86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2428" name="Google Shape;2428;p86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86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0" name="Google Shape;2430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431" name="Google Shape;243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350" y="1227725"/>
            <a:ext cx="2880250" cy="28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2" name="Google Shape;243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4575" y="1988988"/>
            <a:ext cx="3962750" cy="11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3" name="Google Shape;2433;p86"/>
          <p:cNvSpPr txBox="1"/>
          <p:nvPr/>
        </p:nvSpPr>
        <p:spPr>
          <a:xfrm>
            <a:off x="368862" y="298763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  <a:highlight>
                  <a:schemeClr val="accent1"/>
                </a:highlight>
                <a:latin typeface="Merriweather"/>
                <a:ea typeface="Merriweather"/>
                <a:cs typeface="Merriweather"/>
                <a:sym typeface="Merriweather"/>
              </a:rPr>
              <a:t>Laboratório de Bioinformática e Sistemas</a:t>
            </a:r>
            <a:endParaRPr sz="2600">
              <a:solidFill>
                <a:srgbClr val="2235B8"/>
              </a:solidFill>
              <a:highlight>
                <a:schemeClr val="accent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87"/>
          <p:cNvSpPr txBox="1"/>
          <p:nvPr/>
        </p:nvSpPr>
        <p:spPr>
          <a:xfrm>
            <a:off x="2640444" y="-2349"/>
            <a:ext cx="386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Obrigado!</a:t>
            </a:r>
            <a:endParaRPr sz="400"/>
          </a:p>
        </p:txBody>
      </p:sp>
      <p:grpSp>
        <p:nvGrpSpPr>
          <p:cNvPr id="2439" name="Google Shape;2439;p87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2440" name="Google Shape;2440;p87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2441" name="Google Shape;2441;p87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2" name="Google Shape;2442;p87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2443" name="Google Shape;2443;p87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2444" name="Google Shape;2444;p87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5" name="Google Shape;2445;p87"/>
          <p:cNvGrpSpPr/>
          <p:nvPr/>
        </p:nvGrpSpPr>
        <p:grpSpPr>
          <a:xfrm>
            <a:off x="-791021" y="3095879"/>
            <a:ext cx="1566799" cy="1477614"/>
            <a:chOff x="78909" y="78907"/>
            <a:chExt cx="6021519" cy="5365339"/>
          </a:xfrm>
        </p:grpSpPr>
        <p:grpSp>
          <p:nvGrpSpPr>
            <p:cNvPr id="2446" name="Google Shape;2446;p87"/>
            <p:cNvGrpSpPr/>
            <p:nvPr/>
          </p:nvGrpSpPr>
          <p:grpSpPr>
            <a:xfrm>
              <a:off x="78909" y="1182464"/>
              <a:ext cx="4261782" cy="4261782"/>
              <a:chOff x="14512" y="14512"/>
              <a:chExt cx="783776" cy="783776"/>
            </a:xfrm>
          </p:grpSpPr>
          <p:sp>
            <p:nvSpPr>
              <p:cNvPr id="2447" name="Google Shape;2447;p87"/>
              <p:cNvSpPr/>
              <p:nvPr/>
            </p:nvSpPr>
            <p:spPr>
              <a:xfrm>
                <a:off x="14512" y="14512"/>
                <a:ext cx="783776" cy="783776"/>
              </a:xfrm>
              <a:custGeom>
                <a:rect b="b" l="l" r="r" t="t"/>
                <a:pathLst>
                  <a:path extrusionOk="0" h="783776" w="783776">
                    <a:moveTo>
                      <a:pt x="416661" y="10261"/>
                    </a:moveTo>
                    <a:lnTo>
                      <a:pt x="773515" y="367115"/>
                    </a:lnTo>
                    <a:cubicBezTo>
                      <a:pt x="780085" y="373685"/>
                      <a:pt x="783776" y="382596"/>
                      <a:pt x="783776" y="391888"/>
                    </a:cubicBezTo>
                    <a:cubicBezTo>
                      <a:pt x="783776" y="401180"/>
                      <a:pt x="780085" y="410091"/>
                      <a:pt x="773515" y="416661"/>
                    </a:cubicBezTo>
                    <a:lnTo>
                      <a:pt x="416661" y="773515"/>
                    </a:lnTo>
                    <a:cubicBezTo>
                      <a:pt x="410091" y="780085"/>
                      <a:pt x="401180" y="783776"/>
                      <a:pt x="391888" y="783776"/>
                    </a:cubicBezTo>
                    <a:cubicBezTo>
                      <a:pt x="382596" y="783776"/>
                      <a:pt x="373685" y="780085"/>
                      <a:pt x="367115" y="773515"/>
                    </a:cubicBezTo>
                    <a:lnTo>
                      <a:pt x="10261" y="416661"/>
                    </a:lnTo>
                    <a:cubicBezTo>
                      <a:pt x="3691" y="410091"/>
                      <a:pt x="0" y="401180"/>
                      <a:pt x="0" y="391888"/>
                    </a:cubicBezTo>
                    <a:cubicBezTo>
                      <a:pt x="0" y="382596"/>
                      <a:pt x="3691" y="373685"/>
                      <a:pt x="10261" y="367115"/>
                    </a:cubicBezTo>
                    <a:lnTo>
                      <a:pt x="367115" y="10261"/>
                    </a:lnTo>
                    <a:cubicBezTo>
                      <a:pt x="373685" y="3691"/>
                      <a:pt x="382596" y="0"/>
                      <a:pt x="391888" y="0"/>
                    </a:cubicBezTo>
                    <a:cubicBezTo>
                      <a:pt x="401180" y="0"/>
                      <a:pt x="410091" y="3691"/>
                      <a:pt x="416661" y="10261"/>
                    </a:cubicBezTo>
                    <a:close/>
                  </a:path>
                </a:pathLst>
              </a:custGeom>
              <a:solidFill>
                <a:srgbClr val="2235B8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8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9" name="Google Shape;2449;p87"/>
            <p:cNvGrpSpPr/>
            <p:nvPr/>
          </p:nvGrpSpPr>
          <p:grpSpPr>
            <a:xfrm>
              <a:off x="2738737" y="1182462"/>
              <a:ext cx="3361690" cy="3361690"/>
              <a:chOff x="18223" y="18223"/>
              <a:chExt cx="776354" cy="776354"/>
            </a:xfrm>
          </p:grpSpPr>
          <p:sp>
            <p:nvSpPr>
              <p:cNvPr id="2450" name="Google Shape;2450;p87"/>
              <p:cNvSpPr/>
              <p:nvPr/>
            </p:nvSpPr>
            <p:spPr>
              <a:xfrm>
                <a:off x="18223" y="18223"/>
                <a:ext cx="776354" cy="776354"/>
              </a:xfrm>
              <a:custGeom>
                <a:rect b="b" l="l" r="r" t="t"/>
                <a:pathLst>
                  <a:path extrusionOk="0" h="776354" w="776354">
                    <a:moveTo>
                      <a:pt x="419286" y="12886"/>
                    </a:moveTo>
                    <a:lnTo>
                      <a:pt x="763468" y="357068"/>
                    </a:lnTo>
                    <a:cubicBezTo>
                      <a:pt x="771719" y="365319"/>
                      <a:pt x="776354" y="376509"/>
                      <a:pt x="776354" y="388177"/>
                    </a:cubicBezTo>
                    <a:cubicBezTo>
                      <a:pt x="776354" y="399845"/>
                      <a:pt x="771719" y="411035"/>
                      <a:pt x="763468" y="419286"/>
                    </a:cubicBezTo>
                    <a:lnTo>
                      <a:pt x="419286" y="763468"/>
                    </a:lnTo>
                    <a:cubicBezTo>
                      <a:pt x="411035" y="771719"/>
                      <a:pt x="399845" y="776354"/>
                      <a:pt x="388177" y="776354"/>
                    </a:cubicBezTo>
                    <a:cubicBezTo>
                      <a:pt x="376509" y="776354"/>
                      <a:pt x="365319" y="771719"/>
                      <a:pt x="357068" y="763468"/>
                    </a:cubicBezTo>
                    <a:lnTo>
                      <a:pt x="12886" y="419286"/>
                    </a:lnTo>
                    <a:cubicBezTo>
                      <a:pt x="4635" y="411035"/>
                      <a:pt x="0" y="399845"/>
                      <a:pt x="0" y="388177"/>
                    </a:cubicBezTo>
                    <a:cubicBezTo>
                      <a:pt x="0" y="376509"/>
                      <a:pt x="4635" y="365319"/>
                      <a:pt x="12886" y="357068"/>
                    </a:cubicBezTo>
                    <a:lnTo>
                      <a:pt x="357068" y="12886"/>
                    </a:lnTo>
                    <a:cubicBezTo>
                      <a:pt x="365319" y="4635"/>
                      <a:pt x="376509" y="0"/>
                      <a:pt x="388177" y="0"/>
                    </a:cubicBezTo>
                    <a:cubicBezTo>
                      <a:pt x="399845" y="0"/>
                      <a:pt x="411035" y="4635"/>
                      <a:pt x="419286" y="1288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FFBD59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8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2" name="Google Shape;2452;p87"/>
            <p:cNvGrpSpPr/>
            <p:nvPr/>
          </p:nvGrpSpPr>
          <p:grpSpPr>
            <a:xfrm>
              <a:off x="3394928" y="78907"/>
              <a:ext cx="2049264" cy="2049264"/>
              <a:chOff x="29059" y="29059"/>
              <a:chExt cx="754682" cy="754682"/>
            </a:xfrm>
          </p:grpSpPr>
          <p:sp>
            <p:nvSpPr>
              <p:cNvPr id="2453" name="Google Shape;2453;p87"/>
              <p:cNvSpPr/>
              <p:nvPr/>
            </p:nvSpPr>
            <p:spPr>
              <a:xfrm>
                <a:off x="29059" y="29059"/>
                <a:ext cx="754682" cy="754682"/>
              </a:xfrm>
              <a:custGeom>
                <a:rect b="b" l="l" r="r" t="t"/>
                <a:pathLst>
                  <a:path extrusionOk="0" h="754682" w="754682">
                    <a:moveTo>
                      <a:pt x="426948" y="20548"/>
                    </a:moveTo>
                    <a:lnTo>
                      <a:pt x="734134" y="327734"/>
                    </a:lnTo>
                    <a:cubicBezTo>
                      <a:pt x="747291" y="340891"/>
                      <a:pt x="754682" y="358735"/>
                      <a:pt x="754682" y="377341"/>
                    </a:cubicBezTo>
                    <a:cubicBezTo>
                      <a:pt x="754682" y="395947"/>
                      <a:pt x="747291" y="413791"/>
                      <a:pt x="734134" y="426948"/>
                    </a:cubicBezTo>
                    <a:lnTo>
                      <a:pt x="426948" y="734134"/>
                    </a:lnTo>
                    <a:cubicBezTo>
                      <a:pt x="413791" y="747291"/>
                      <a:pt x="395947" y="754682"/>
                      <a:pt x="377341" y="754682"/>
                    </a:cubicBezTo>
                    <a:cubicBezTo>
                      <a:pt x="358735" y="754682"/>
                      <a:pt x="340891" y="747291"/>
                      <a:pt x="327734" y="734134"/>
                    </a:cubicBezTo>
                    <a:lnTo>
                      <a:pt x="20548" y="426948"/>
                    </a:lnTo>
                    <a:cubicBezTo>
                      <a:pt x="7391" y="413791"/>
                      <a:pt x="0" y="395947"/>
                      <a:pt x="0" y="377341"/>
                    </a:cubicBezTo>
                    <a:cubicBezTo>
                      <a:pt x="0" y="358735"/>
                      <a:pt x="7391" y="340891"/>
                      <a:pt x="20548" y="327734"/>
                    </a:cubicBezTo>
                    <a:lnTo>
                      <a:pt x="327734" y="20548"/>
                    </a:lnTo>
                    <a:cubicBezTo>
                      <a:pt x="340891" y="7391"/>
                      <a:pt x="358735" y="0"/>
                      <a:pt x="377341" y="0"/>
                    </a:cubicBezTo>
                    <a:cubicBezTo>
                      <a:pt x="395947" y="0"/>
                      <a:pt x="413791" y="7391"/>
                      <a:pt x="426948" y="2054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57150">
                <a:solidFill>
                  <a:srgbClr val="FFBD59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87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55" name="Google Shape;2455;p87"/>
          <p:cNvGrpSpPr/>
          <p:nvPr/>
        </p:nvGrpSpPr>
        <p:grpSpPr>
          <a:xfrm>
            <a:off x="8819925" y="364325"/>
            <a:ext cx="1139767" cy="1140629"/>
            <a:chOff x="14512" y="14512"/>
            <a:chExt cx="783776" cy="783776"/>
          </a:xfrm>
        </p:grpSpPr>
        <p:sp>
          <p:nvSpPr>
            <p:cNvPr id="2456" name="Google Shape;2456;p87"/>
            <p:cNvSpPr/>
            <p:nvPr/>
          </p:nvSpPr>
          <p:spPr>
            <a:xfrm>
              <a:off x="14512" y="14512"/>
              <a:ext cx="783776" cy="783776"/>
            </a:xfrm>
            <a:custGeom>
              <a:rect b="b" l="l" r="r" t="t"/>
              <a:pathLst>
                <a:path extrusionOk="0" h="783776" w="783776">
                  <a:moveTo>
                    <a:pt x="416661" y="10261"/>
                  </a:moveTo>
                  <a:lnTo>
                    <a:pt x="773515" y="367115"/>
                  </a:lnTo>
                  <a:cubicBezTo>
                    <a:pt x="780085" y="373685"/>
                    <a:pt x="783776" y="382596"/>
                    <a:pt x="783776" y="391888"/>
                  </a:cubicBezTo>
                  <a:cubicBezTo>
                    <a:pt x="783776" y="401180"/>
                    <a:pt x="780085" y="410091"/>
                    <a:pt x="773515" y="416661"/>
                  </a:cubicBezTo>
                  <a:lnTo>
                    <a:pt x="416661" y="773515"/>
                  </a:lnTo>
                  <a:cubicBezTo>
                    <a:pt x="410091" y="780085"/>
                    <a:pt x="401180" y="783776"/>
                    <a:pt x="391888" y="783776"/>
                  </a:cubicBezTo>
                  <a:cubicBezTo>
                    <a:pt x="382596" y="783776"/>
                    <a:pt x="373685" y="780085"/>
                    <a:pt x="367115" y="773515"/>
                  </a:cubicBezTo>
                  <a:lnTo>
                    <a:pt x="10261" y="416661"/>
                  </a:lnTo>
                  <a:cubicBezTo>
                    <a:pt x="3691" y="410091"/>
                    <a:pt x="0" y="401180"/>
                    <a:pt x="0" y="391888"/>
                  </a:cubicBezTo>
                  <a:cubicBezTo>
                    <a:pt x="0" y="382596"/>
                    <a:pt x="3691" y="373685"/>
                    <a:pt x="10261" y="367115"/>
                  </a:cubicBezTo>
                  <a:lnTo>
                    <a:pt x="367115" y="10261"/>
                  </a:lnTo>
                  <a:cubicBezTo>
                    <a:pt x="373685" y="3691"/>
                    <a:pt x="382596" y="0"/>
                    <a:pt x="391888" y="0"/>
                  </a:cubicBezTo>
                  <a:cubicBezTo>
                    <a:pt x="401180" y="0"/>
                    <a:pt x="410091" y="3691"/>
                    <a:pt x="416661" y="10261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87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8" name="Google Shape;2458;p87"/>
          <p:cNvGrpSpPr/>
          <p:nvPr/>
        </p:nvGrpSpPr>
        <p:grpSpPr>
          <a:xfrm>
            <a:off x="8337224" y="484774"/>
            <a:ext cx="899018" cy="899717"/>
            <a:chOff x="18223" y="18223"/>
            <a:chExt cx="776354" cy="776354"/>
          </a:xfrm>
        </p:grpSpPr>
        <p:sp>
          <p:nvSpPr>
            <p:cNvPr id="2459" name="Google Shape;2459;p87"/>
            <p:cNvSpPr/>
            <p:nvPr/>
          </p:nvSpPr>
          <p:spPr>
            <a:xfrm>
              <a:off x="18223" y="18223"/>
              <a:ext cx="776354" cy="776354"/>
            </a:xfrm>
            <a:custGeom>
              <a:rect b="b" l="l" r="r" t="t"/>
              <a:pathLst>
                <a:path extrusionOk="0" h="776354" w="776354">
                  <a:moveTo>
                    <a:pt x="419286" y="12886"/>
                  </a:moveTo>
                  <a:lnTo>
                    <a:pt x="763468" y="357068"/>
                  </a:lnTo>
                  <a:cubicBezTo>
                    <a:pt x="771719" y="365319"/>
                    <a:pt x="776354" y="376509"/>
                    <a:pt x="776354" y="388177"/>
                  </a:cubicBezTo>
                  <a:cubicBezTo>
                    <a:pt x="776354" y="399845"/>
                    <a:pt x="771719" y="411035"/>
                    <a:pt x="763468" y="419286"/>
                  </a:cubicBezTo>
                  <a:lnTo>
                    <a:pt x="419286" y="763468"/>
                  </a:lnTo>
                  <a:cubicBezTo>
                    <a:pt x="411035" y="771719"/>
                    <a:pt x="399845" y="776354"/>
                    <a:pt x="388177" y="776354"/>
                  </a:cubicBezTo>
                  <a:cubicBezTo>
                    <a:pt x="376509" y="776354"/>
                    <a:pt x="365319" y="771719"/>
                    <a:pt x="357068" y="763468"/>
                  </a:cubicBezTo>
                  <a:lnTo>
                    <a:pt x="12886" y="419286"/>
                  </a:lnTo>
                  <a:cubicBezTo>
                    <a:pt x="4635" y="411035"/>
                    <a:pt x="0" y="399845"/>
                    <a:pt x="0" y="388177"/>
                  </a:cubicBezTo>
                  <a:cubicBezTo>
                    <a:pt x="0" y="376509"/>
                    <a:pt x="4635" y="365319"/>
                    <a:pt x="12886" y="357068"/>
                  </a:cubicBezTo>
                  <a:lnTo>
                    <a:pt x="357068" y="12886"/>
                  </a:lnTo>
                  <a:cubicBezTo>
                    <a:pt x="365319" y="4635"/>
                    <a:pt x="376509" y="0"/>
                    <a:pt x="388177" y="0"/>
                  </a:cubicBezTo>
                  <a:cubicBezTo>
                    <a:pt x="399845" y="0"/>
                    <a:pt x="411035" y="4635"/>
                    <a:pt x="419286" y="1288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FFBD5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87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1" name="Google Shape;2461;p87"/>
          <p:cNvGrpSpPr/>
          <p:nvPr/>
        </p:nvGrpSpPr>
        <p:grpSpPr>
          <a:xfrm>
            <a:off x="8743710" y="27326"/>
            <a:ext cx="419900" cy="420202"/>
            <a:chOff x="28995" y="28995"/>
            <a:chExt cx="754809" cy="754809"/>
          </a:xfrm>
        </p:grpSpPr>
        <p:sp>
          <p:nvSpPr>
            <p:cNvPr id="2462" name="Google Shape;2462;p87"/>
            <p:cNvSpPr/>
            <p:nvPr/>
          </p:nvSpPr>
          <p:spPr>
            <a:xfrm>
              <a:off x="28995" y="28995"/>
              <a:ext cx="754809" cy="754809"/>
            </a:xfrm>
            <a:custGeom>
              <a:rect b="b" l="l" r="r" t="t"/>
              <a:pathLst>
                <a:path extrusionOk="0" h="754809" w="754809">
                  <a:moveTo>
                    <a:pt x="442168" y="35768"/>
                  </a:moveTo>
                  <a:lnTo>
                    <a:pt x="719042" y="312642"/>
                  </a:lnTo>
                  <a:cubicBezTo>
                    <a:pt x="754810" y="348410"/>
                    <a:pt x="754810" y="406400"/>
                    <a:pt x="719042" y="442168"/>
                  </a:cubicBezTo>
                  <a:lnTo>
                    <a:pt x="442168" y="719042"/>
                  </a:lnTo>
                  <a:cubicBezTo>
                    <a:pt x="406400" y="754810"/>
                    <a:pt x="348410" y="754810"/>
                    <a:pt x="312642" y="719042"/>
                  </a:cubicBezTo>
                  <a:lnTo>
                    <a:pt x="35768" y="442168"/>
                  </a:lnTo>
                  <a:cubicBezTo>
                    <a:pt x="0" y="406400"/>
                    <a:pt x="0" y="348410"/>
                    <a:pt x="35768" y="312642"/>
                  </a:cubicBezTo>
                  <a:lnTo>
                    <a:pt x="312642" y="35768"/>
                  </a:lnTo>
                  <a:cubicBezTo>
                    <a:pt x="348410" y="0"/>
                    <a:pt x="406400" y="0"/>
                    <a:pt x="442168" y="3576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FFBD5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87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64" name="Google Shape;246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075" y="690350"/>
            <a:ext cx="2413850" cy="18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5" name="Google Shape;2465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466" name="Google Shape;246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925" y="690350"/>
            <a:ext cx="2413848" cy="1810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7" name="Google Shape;246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5775" y="690350"/>
            <a:ext cx="2149574" cy="18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8" name="Google Shape;2468;p87"/>
          <p:cNvPicPr preferRelativeResize="0"/>
          <p:nvPr/>
        </p:nvPicPr>
        <p:blipFill rotWithShape="1">
          <a:blip r:embed="rId6">
            <a:alphaModFix/>
          </a:blip>
          <a:srcRect b="0" l="0" r="0" t="7080"/>
          <a:stretch/>
        </p:blipFill>
        <p:spPr>
          <a:xfrm>
            <a:off x="848075" y="2500725"/>
            <a:ext cx="1566801" cy="194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9" name="Google Shape;2469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14875" y="2484425"/>
            <a:ext cx="2113651" cy="15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0" name="Google Shape;2470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8525" y="2500725"/>
            <a:ext cx="2231626" cy="16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1" name="Google Shape;2471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60150" y="2500725"/>
            <a:ext cx="2383850" cy="1787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6" name="Google Shape;2476;p88"/>
          <p:cNvGrpSpPr/>
          <p:nvPr/>
        </p:nvGrpSpPr>
        <p:grpSpPr>
          <a:xfrm>
            <a:off x="5788032" y="-90416"/>
            <a:ext cx="3356358" cy="5236004"/>
            <a:chOff x="0" y="-47625"/>
            <a:chExt cx="1767900" cy="2757969"/>
          </a:xfrm>
        </p:grpSpPr>
        <p:sp>
          <p:nvSpPr>
            <p:cNvPr id="2477" name="Google Shape;2477;p88"/>
            <p:cNvSpPr/>
            <p:nvPr/>
          </p:nvSpPr>
          <p:spPr>
            <a:xfrm>
              <a:off x="0" y="0"/>
              <a:ext cx="1767753" cy="2710344"/>
            </a:xfrm>
            <a:custGeom>
              <a:rect b="b" l="l" r="r" t="t"/>
              <a:pathLst>
                <a:path extrusionOk="0" h="2710344" w="1767753">
                  <a:moveTo>
                    <a:pt x="0" y="0"/>
                  </a:moveTo>
                  <a:lnTo>
                    <a:pt x="1767753" y="0"/>
                  </a:lnTo>
                  <a:lnTo>
                    <a:pt x="1767753" y="2710344"/>
                  </a:lnTo>
                  <a:lnTo>
                    <a:pt x="0" y="27103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2478" name="Google Shape;2478;p88"/>
            <p:cNvSpPr txBox="1"/>
            <p:nvPr/>
          </p:nvSpPr>
          <p:spPr>
            <a:xfrm>
              <a:off x="0" y="-47625"/>
              <a:ext cx="1767900" cy="27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9" name="Google Shape;2479;p88"/>
          <p:cNvGrpSpPr/>
          <p:nvPr/>
        </p:nvGrpSpPr>
        <p:grpSpPr>
          <a:xfrm>
            <a:off x="0" y="4501021"/>
            <a:ext cx="5788337" cy="606702"/>
            <a:chOff x="0" y="-47625"/>
            <a:chExt cx="3048900" cy="319569"/>
          </a:xfrm>
        </p:grpSpPr>
        <p:sp>
          <p:nvSpPr>
            <p:cNvPr id="2480" name="Google Shape;2480;p88"/>
            <p:cNvSpPr/>
            <p:nvPr/>
          </p:nvSpPr>
          <p:spPr>
            <a:xfrm>
              <a:off x="0" y="0"/>
              <a:ext cx="3048840" cy="271944"/>
            </a:xfrm>
            <a:custGeom>
              <a:rect b="b" l="l" r="r" t="t"/>
              <a:pathLst>
                <a:path extrusionOk="0" h="271944" w="3048840">
                  <a:moveTo>
                    <a:pt x="0" y="0"/>
                  </a:moveTo>
                  <a:lnTo>
                    <a:pt x="3048840" y="0"/>
                  </a:lnTo>
                  <a:lnTo>
                    <a:pt x="304884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2481" name="Google Shape;2481;p88"/>
            <p:cNvSpPr txBox="1"/>
            <p:nvPr/>
          </p:nvSpPr>
          <p:spPr>
            <a:xfrm>
              <a:off x="0" y="-47625"/>
              <a:ext cx="30489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2" name="Google Shape;2482;p88"/>
          <p:cNvSpPr txBox="1"/>
          <p:nvPr/>
        </p:nvSpPr>
        <p:spPr>
          <a:xfrm>
            <a:off x="361950" y="529850"/>
            <a:ext cx="50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Onde nos encontrar…</a:t>
            </a:r>
            <a:endParaRPr sz="2600"/>
          </a:p>
        </p:txBody>
      </p:sp>
      <p:grpSp>
        <p:nvGrpSpPr>
          <p:cNvPr id="2483" name="Google Shape;2483;p88"/>
          <p:cNvGrpSpPr/>
          <p:nvPr/>
        </p:nvGrpSpPr>
        <p:grpSpPr>
          <a:xfrm>
            <a:off x="4786595" y="128023"/>
            <a:ext cx="4293606" cy="4293606"/>
            <a:chOff x="5525" y="5525"/>
            <a:chExt cx="801749" cy="801749"/>
          </a:xfrm>
        </p:grpSpPr>
        <p:sp>
          <p:nvSpPr>
            <p:cNvPr id="2484" name="Google Shape;2484;p88"/>
            <p:cNvSpPr/>
            <p:nvPr/>
          </p:nvSpPr>
          <p:spPr>
            <a:xfrm>
              <a:off x="5525" y="5525"/>
              <a:ext cx="801749" cy="801749"/>
            </a:xfrm>
            <a:custGeom>
              <a:rect b="b" l="l" r="r" t="t"/>
              <a:pathLst>
                <a:path extrusionOk="0" h="801749" w="801749">
                  <a:moveTo>
                    <a:pt x="410308" y="3908"/>
                  </a:moveTo>
                  <a:lnTo>
                    <a:pt x="797842" y="391442"/>
                  </a:lnTo>
                  <a:cubicBezTo>
                    <a:pt x="800344" y="393944"/>
                    <a:pt x="801750" y="397337"/>
                    <a:pt x="801750" y="400875"/>
                  </a:cubicBezTo>
                  <a:cubicBezTo>
                    <a:pt x="801750" y="404413"/>
                    <a:pt x="800344" y="407806"/>
                    <a:pt x="797842" y="410308"/>
                  </a:cubicBezTo>
                  <a:lnTo>
                    <a:pt x="410308" y="797842"/>
                  </a:lnTo>
                  <a:cubicBezTo>
                    <a:pt x="407806" y="800344"/>
                    <a:pt x="404413" y="801750"/>
                    <a:pt x="400875" y="801750"/>
                  </a:cubicBezTo>
                  <a:cubicBezTo>
                    <a:pt x="397337" y="801750"/>
                    <a:pt x="393944" y="800344"/>
                    <a:pt x="391442" y="797842"/>
                  </a:cubicBezTo>
                  <a:lnTo>
                    <a:pt x="3908" y="410308"/>
                  </a:lnTo>
                  <a:cubicBezTo>
                    <a:pt x="1406" y="407806"/>
                    <a:pt x="0" y="404413"/>
                    <a:pt x="0" y="400875"/>
                  </a:cubicBezTo>
                  <a:cubicBezTo>
                    <a:pt x="0" y="397337"/>
                    <a:pt x="1406" y="393944"/>
                    <a:pt x="3908" y="391442"/>
                  </a:cubicBezTo>
                  <a:lnTo>
                    <a:pt x="391442" y="3908"/>
                  </a:lnTo>
                  <a:cubicBezTo>
                    <a:pt x="393944" y="1406"/>
                    <a:pt x="397337" y="0"/>
                    <a:pt x="400875" y="0"/>
                  </a:cubicBezTo>
                  <a:cubicBezTo>
                    <a:pt x="404413" y="0"/>
                    <a:pt x="407806" y="1406"/>
                    <a:pt x="410308" y="390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88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86" name="Google Shape;248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394" y="205025"/>
            <a:ext cx="3283275" cy="1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7" name="Google Shape;248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50" y="1556513"/>
            <a:ext cx="420838" cy="420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8" name="Google Shape;2488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950" y="2290046"/>
            <a:ext cx="420838" cy="420838"/>
          </a:xfrm>
          <a:prstGeom prst="rect">
            <a:avLst/>
          </a:prstGeom>
          <a:noFill/>
          <a:ln>
            <a:noFill/>
          </a:ln>
        </p:spPr>
      </p:pic>
      <p:sp>
        <p:nvSpPr>
          <p:cNvPr id="2489" name="Google Shape;2489;p88"/>
          <p:cNvSpPr txBox="1"/>
          <p:nvPr/>
        </p:nvSpPr>
        <p:spPr>
          <a:xfrm>
            <a:off x="939238" y="1651506"/>
            <a:ext cx="2471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Merriweather"/>
                <a:ea typeface="Merriweather"/>
                <a:cs typeface="Merriweather"/>
                <a:sym typeface="Merriweather"/>
              </a:rPr>
              <a:t>@lbs.dcc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90" name="Google Shape;2490;p88"/>
          <p:cNvSpPr txBox="1"/>
          <p:nvPr/>
        </p:nvSpPr>
        <p:spPr>
          <a:xfrm>
            <a:off x="939237" y="2388869"/>
            <a:ext cx="2747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Merriweather"/>
                <a:ea typeface="Merriweather"/>
                <a:cs typeface="Merriweather"/>
                <a:sym typeface="Merriweather"/>
              </a:rPr>
              <a:t>http://bioinfo.dcc.ufmg.br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491" name="Google Shape;2491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950" y="3023587"/>
            <a:ext cx="420838" cy="420838"/>
          </a:xfrm>
          <a:prstGeom prst="rect">
            <a:avLst/>
          </a:prstGeom>
          <a:noFill/>
          <a:ln>
            <a:noFill/>
          </a:ln>
        </p:spPr>
      </p:pic>
      <p:sp>
        <p:nvSpPr>
          <p:cNvPr id="2492" name="Google Shape;2492;p88"/>
          <p:cNvSpPr txBox="1"/>
          <p:nvPr/>
        </p:nvSpPr>
        <p:spPr>
          <a:xfrm>
            <a:off x="939238" y="3030725"/>
            <a:ext cx="409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Merriweather"/>
                <a:ea typeface="Merriweather"/>
                <a:cs typeface="Merriweather"/>
                <a:sym typeface="Merriweather"/>
              </a:rPr>
              <a:t> Departamento de Ciência da Computação (DCC), 4º andar, Sala: 4340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93" name="Google Shape;2493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494" name="Google Shape;2494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0325" y="1405863"/>
            <a:ext cx="2331776" cy="233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29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476" name="Google Shape;476;p29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477" name="Google Shape;477;p29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8" name="Google Shape;478;p29"/>
          <p:cNvSpPr txBox="1"/>
          <p:nvPr/>
        </p:nvSpPr>
        <p:spPr>
          <a:xfrm>
            <a:off x="445112" y="3571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Bioinformática Estrutural</a:t>
            </a:r>
            <a:endParaRPr sz="100"/>
          </a:p>
        </p:txBody>
      </p:sp>
      <p:grpSp>
        <p:nvGrpSpPr>
          <p:cNvPr id="479" name="Google Shape;479;p29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480" name="Google Shape;480;p29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481" name="Google Shape;481;p29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" name="Google Shape;482;p29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483" name="Google Shape;483;p29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484" name="Google Shape;484;p29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9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" name="Google Shape;486;p29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487" name="Google Shape;487;p29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9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9" name="Google Shape;489;p29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490" name="Google Shape;490;p29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9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2" name="Google Shape;492;p29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493" name="Google Shape;493;p29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9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" name="Google Shape;495;p29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496" name="Google Shape;496;p29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9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29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499" name="Google Shape;499;p29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9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02" name="Google Shape;5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250" y="1488825"/>
            <a:ext cx="1936425" cy="27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875" y="1345775"/>
            <a:ext cx="2489775" cy="24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9100" y="1581550"/>
            <a:ext cx="2018225" cy="20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29"/>
          <p:cNvSpPr txBox="1"/>
          <p:nvPr/>
        </p:nvSpPr>
        <p:spPr>
          <a:xfrm>
            <a:off x="1063400" y="1070925"/>
            <a:ext cx="309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FFBD59"/>
                </a:solidFill>
                <a:highlight>
                  <a:schemeClr val="dk2"/>
                </a:highlight>
                <a:latin typeface="Merriweather"/>
                <a:ea typeface="Merriweather"/>
                <a:cs typeface="Merriweather"/>
                <a:sym typeface="Merriweather"/>
              </a:rPr>
              <a:t>Polipeptídeos</a:t>
            </a:r>
            <a:endParaRPr b="1" sz="1700">
              <a:solidFill>
                <a:srgbClr val="FFBD59"/>
              </a:solidFill>
              <a:highlight>
                <a:schemeClr val="dk2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06" name="Google Shape;506;p29"/>
          <p:cNvSpPr txBox="1"/>
          <p:nvPr/>
        </p:nvSpPr>
        <p:spPr>
          <a:xfrm>
            <a:off x="754175" y="3599775"/>
            <a:ext cx="156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&gt;50 aminoácidos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07" name="Google Shape;507;p29"/>
          <p:cNvSpPr txBox="1"/>
          <p:nvPr/>
        </p:nvSpPr>
        <p:spPr>
          <a:xfrm>
            <a:off x="3221875" y="3599775"/>
            <a:ext cx="175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 a </a:t>
            </a:r>
            <a:r>
              <a:rPr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50 aminoácidos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08" name="Google Shape;508;p29"/>
          <p:cNvSpPr txBox="1"/>
          <p:nvPr/>
        </p:nvSpPr>
        <p:spPr>
          <a:xfrm>
            <a:off x="5724413" y="996425"/>
            <a:ext cx="309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FFBD59"/>
                </a:solidFill>
                <a:highlight>
                  <a:schemeClr val="dk2"/>
                </a:highlight>
                <a:latin typeface="Merriweather"/>
                <a:ea typeface="Merriweather"/>
                <a:cs typeface="Merriweather"/>
                <a:sym typeface="Merriweather"/>
              </a:rPr>
              <a:t>Ácidos nucleicos</a:t>
            </a:r>
            <a:endParaRPr b="1" sz="1700">
              <a:solidFill>
                <a:srgbClr val="FFBD59"/>
              </a:solidFill>
              <a:highlight>
                <a:schemeClr val="dk2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0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514" name="Google Shape;514;p30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515" name="Google Shape;515;p30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6" name="Google Shape;516;p30"/>
          <p:cNvSpPr txBox="1"/>
          <p:nvPr/>
        </p:nvSpPr>
        <p:spPr>
          <a:xfrm>
            <a:off x="445112" y="3571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Bioinformática Estrutural</a:t>
            </a:r>
            <a:endParaRPr sz="100"/>
          </a:p>
        </p:txBody>
      </p:sp>
      <p:grpSp>
        <p:nvGrpSpPr>
          <p:cNvPr id="517" name="Google Shape;517;p30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518" name="Google Shape;518;p30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519" name="Google Shape;519;p30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30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521" name="Google Shape;521;p30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522" name="Google Shape;522;p30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30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30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525" name="Google Shape;525;p30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0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30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528" name="Google Shape;528;p30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0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0" name="Google Shape;530;p30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531" name="Google Shape;531;p30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0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3" name="Google Shape;533;p30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534" name="Google Shape;534;p30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0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" name="Google Shape;536;p30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537" name="Google Shape;537;p30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0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40" name="Google Shape;540;p30"/>
          <p:cNvSpPr txBox="1"/>
          <p:nvPr/>
        </p:nvSpPr>
        <p:spPr>
          <a:xfrm>
            <a:off x="799450" y="1395225"/>
            <a:ext cx="3092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FFBD59"/>
                </a:solidFill>
                <a:highlight>
                  <a:schemeClr val="dk2"/>
                </a:highlight>
                <a:latin typeface="Merriweather"/>
                <a:ea typeface="Merriweather"/>
                <a:cs typeface="Merriweather"/>
                <a:sym typeface="Merriweather"/>
              </a:rPr>
              <a:t>Pequenos ligantes/metabólitos</a:t>
            </a:r>
            <a:endParaRPr b="1" sz="1700">
              <a:solidFill>
                <a:srgbClr val="FFBD59"/>
              </a:solidFill>
              <a:highlight>
                <a:schemeClr val="dk2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41" name="Google Shape;541;p30"/>
          <p:cNvSpPr txBox="1"/>
          <p:nvPr/>
        </p:nvSpPr>
        <p:spPr>
          <a:xfrm>
            <a:off x="5077788" y="1325563"/>
            <a:ext cx="309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FFBD59"/>
                </a:solidFill>
                <a:highlight>
                  <a:schemeClr val="dk2"/>
                </a:highlight>
                <a:latin typeface="Merriweather"/>
                <a:ea typeface="Merriweather"/>
                <a:cs typeface="Merriweather"/>
                <a:sym typeface="Merriweather"/>
              </a:rPr>
              <a:t>Carboidratos e lipídeos</a:t>
            </a:r>
            <a:endParaRPr b="1" sz="1700">
              <a:solidFill>
                <a:srgbClr val="FFBD59"/>
              </a:solidFill>
              <a:highlight>
                <a:schemeClr val="dk2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42" name="Google Shape;5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187" y="2333650"/>
            <a:ext cx="2068613" cy="173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800" y="2024412"/>
            <a:ext cx="2930100" cy="209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31"/>
          <p:cNvGrpSpPr/>
          <p:nvPr/>
        </p:nvGrpSpPr>
        <p:grpSpPr>
          <a:xfrm>
            <a:off x="0" y="4538734"/>
            <a:ext cx="3315351" cy="606702"/>
            <a:chOff x="0" y="-47625"/>
            <a:chExt cx="1746300" cy="319569"/>
          </a:xfrm>
        </p:grpSpPr>
        <p:sp>
          <p:nvSpPr>
            <p:cNvPr id="549" name="Google Shape;549;p31"/>
            <p:cNvSpPr/>
            <p:nvPr/>
          </p:nvSpPr>
          <p:spPr>
            <a:xfrm>
              <a:off x="0" y="0"/>
              <a:ext cx="1746173" cy="271944"/>
            </a:xfrm>
            <a:custGeom>
              <a:rect b="b" l="l" r="r" t="t"/>
              <a:pathLst>
                <a:path extrusionOk="0" h="271944" w="1746173">
                  <a:moveTo>
                    <a:pt x="0" y="0"/>
                  </a:moveTo>
                  <a:lnTo>
                    <a:pt x="1746173" y="0"/>
                  </a:lnTo>
                  <a:lnTo>
                    <a:pt x="1746173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</p:sp>
        <p:sp>
          <p:nvSpPr>
            <p:cNvPr id="550" name="Google Shape;550;p31"/>
            <p:cNvSpPr txBox="1"/>
            <p:nvPr/>
          </p:nvSpPr>
          <p:spPr>
            <a:xfrm>
              <a:off x="0" y="-47625"/>
              <a:ext cx="1746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1" name="Google Shape;551;p31"/>
          <p:cNvSpPr txBox="1"/>
          <p:nvPr/>
        </p:nvSpPr>
        <p:spPr>
          <a:xfrm>
            <a:off x="445112" y="357188"/>
            <a:ext cx="82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Bioinformática E</a:t>
            </a:r>
            <a:r>
              <a:rPr lang="pt-BR" sz="2600">
                <a:solidFill>
                  <a:srgbClr val="2235B8"/>
                </a:solidFill>
                <a:latin typeface="Merriweather"/>
                <a:ea typeface="Merriweather"/>
                <a:cs typeface="Merriweather"/>
                <a:sym typeface="Merriweather"/>
              </a:rPr>
              <a:t>strutural</a:t>
            </a:r>
            <a:endParaRPr sz="100"/>
          </a:p>
        </p:txBody>
      </p:sp>
      <p:grpSp>
        <p:nvGrpSpPr>
          <p:cNvPr id="552" name="Google Shape;552;p31"/>
          <p:cNvGrpSpPr/>
          <p:nvPr/>
        </p:nvGrpSpPr>
        <p:grpSpPr>
          <a:xfrm>
            <a:off x="3315000" y="4538734"/>
            <a:ext cx="5829344" cy="606702"/>
            <a:chOff x="0" y="-47625"/>
            <a:chExt cx="3070500" cy="319569"/>
          </a:xfrm>
        </p:grpSpPr>
        <p:sp>
          <p:nvSpPr>
            <p:cNvPr id="553" name="Google Shape;553;p31"/>
            <p:cNvSpPr/>
            <p:nvPr/>
          </p:nvSpPr>
          <p:spPr>
            <a:xfrm>
              <a:off x="0" y="0"/>
              <a:ext cx="3070420" cy="271944"/>
            </a:xfrm>
            <a:custGeom>
              <a:rect b="b" l="l" r="r" t="t"/>
              <a:pathLst>
                <a:path extrusionOk="0" h="271944" w="3070420">
                  <a:moveTo>
                    <a:pt x="0" y="0"/>
                  </a:moveTo>
                  <a:lnTo>
                    <a:pt x="3070420" y="0"/>
                  </a:lnTo>
                  <a:lnTo>
                    <a:pt x="3070420" y="271944"/>
                  </a:lnTo>
                  <a:lnTo>
                    <a:pt x="0" y="271944"/>
                  </a:ln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</p:sp>
        <p:sp>
          <p:nvSpPr>
            <p:cNvPr id="554" name="Google Shape;554;p31"/>
            <p:cNvSpPr txBox="1"/>
            <p:nvPr/>
          </p:nvSpPr>
          <p:spPr>
            <a:xfrm>
              <a:off x="0" y="-47625"/>
              <a:ext cx="30705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5" name="Google Shape;555;p31"/>
          <p:cNvGrpSpPr/>
          <p:nvPr/>
        </p:nvGrpSpPr>
        <p:grpSpPr>
          <a:xfrm rot="5400000">
            <a:off x="8275202" y="311550"/>
            <a:ext cx="617688" cy="514753"/>
            <a:chOff x="78908" y="78908"/>
            <a:chExt cx="1647169" cy="1372676"/>
          </a:xfrm>
        </p:grpSpPr>
        <p:grpSp>
          <p:nvGrpSpPr>
            <p:cNvPr id="556" name="Google Shape;556;p31"/>
            <p:cNvGrpSpPr/>
            <p:nvPr/>
          </p:nvGrpSpPr>
          <p:grpSpPr>
            <a:xfrm>
              <a:off x="78908" y="742550"/>
              <a:ext cx="709034" cy="709034"/>
              <a:chOff x="73988" y="73988"/>
              <a:chExt cx="664823" cy="664823"/>
            </a:xfrm>
          </p:grpSpPr>
          <p:sp>
            <p:nvSpPr>
              <p:cNvPr id="557" name="Google Shape;557;p31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1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9" name="Google Shape;559;p31"/>
            <p:cNvGrpSpPr/>
            <p:nvPr/>
          </p:nvGrpSpPr>
          <p:grpSpPr>
            <a:xfrm>
              <a:off x="1017043" y="742550"/>
              <a:ext cx="709034" cy="709034"/>
              <a:chOff x="73988" y="73988"/>
              <a:chExt cx="664823" cy="664823"/>
            </a:xfrm>
          </p:grpSpPr>
          <p:sp>
            <p:nvSpPr>
              <p:cNvPr id="560" name="Google Shape;560;p31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1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2" name="Google Shape;562;p31"/>
            <p:cNvGrpSpPr/>
            <p:nvPr/>
          </p:nvGrpSpPr>
          <p:grpSpPr>
            <a:xfrm>
              <a:off x="537729" y="78908"/>
              <a:ext cx="709034" cy="709034"/>
              <a:chOff x="73988" y="73988"/>
              <a:chExt cx="664823" cy="664823"/>
            </a:xfrm>
          </p:grpSpPr>
          <p:sp>
            <p:nvSpPr>
              <p:cNvPr id="563" name="Google Shape;563;p31"/>
              <p:cNvSpPr/>
              <p:nvPr/>
            </p:nvSpPr>
            <p:spPr>
              <a:xfrm>
                <a:off x="73988" y="73988"/>
                <a:ext cx="664823" cy="664823"/>
              </a:xfrm>
              <a:custGeom>
                <a:rect b="b" l="l" r="r" t="t"/>
                <a:pathLst>
                  <a:path extrusionOk="0" h="664823" w="664823">
                    <a:moveTo>
                      <a:pt x="458718" y="52318"/>
                    </a:moveTo>
                    <a:lnTo>
                      <a:pt x="612506" y="206106"/>
                    </a:lnTo>
                    <a:cubicBezTo>
                      <a:pt x="646005" y="239605"/>
                      <a:pt x="664824" y="285038"/>
                      <a:pt x="664824" y="332412"/>
                    </a:cubicBezTo>
                    <a:cubicBezTo>
                      <a:pt x="664824" y="379786"/>
                      <a:pt x="646005" y="425219"/>
                      <a:pt x="612506" y="458718"/>
                    </a:cubicBezTo>
                    <a:lnTo>
                      <a:pt x="458718" y="612506"/>
                    </a:lnTo>
                    <a:cubicBezTo>
                      <a:pt x="425219" y="646005"/>
                      <a:pt x="379786" y="664824"/>
                      <a:pt x="332412" y="664824"/>
                    </a:cubicBezTo>
                    <a:cubicBezTo>
                      <a:pt x="285038" y="664824"/>
                      <a:pt x="239605" y="646005"/>
                      <a:pt x="206106" y="612506"/>
                    </a:cubicBezTo>
                    <a:lnTo>
                      <a:pt x="52318" y="458718"/>
                    </a:lnTo>
                    <a:cubicBezTo>
                      <a:pt x="18819" y="425219"/>
                      <a:pt x="0" y="379786"/>
                      <a:pt x="0" y="332412"/>
                    </a:cubicBezTo>
                    <a:cubicBezTo>
                      <a:pt x="0" y="285038"/>
                      <a:pt x="18819" y="239605"/>
                      <a:pt x="52318" y="206106"/>
                    </a:cubicBezTo>
                    <a:lnTo>
                      <a:pt x="206106" y="52318"/>
                    </a:lnTo>
                    <a:cubicBezTo>
                      <a:pt x="239605" y="18819"/>
                      <a:pt x="285038" y="0"/>
                      <a:pt x="332412" y="0"/>
                    </a:cubicBezTo>
                    <a:cubicBezTo>
                      <a:pt x="379786" y="0"/>
                      <a:pt x="425219" y="18819"/>
                      <a:pt x="458718" y="52318"/>
                    </a:cubicBezTo>
                    <a:close/>
                  </a:path>
                </a:pathLst>
              </a:custGeom>
              <a:solidFill>
                <a:srgbClr val="FFBD59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1"/>
              <p:cNvSpPr txBox="1"/>
              <p:nvPr/>
            </p:nvSpPr>
            <p:spPr>
              <a:xfrm>
                <a:off x="139700" y="92075"/>
                <a:ext cx="533400" cy="5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5" name="Google Shape;565;p31"/>
          <p:cNvGrpSpPr/>
          <p:nvPr/>
        </p:nvGrpSpPr>
        <p:grpSpPr>
          <a:xfrm>
            <a:off x="260070" y="29595"/>
            <a:ext cx="265929" cy="265929"/>
            <a:chOff x="73988" y="73988"/>
            <a:chExt cx="664823" cy="664823"/>
          </a:xfrm>
        </p:grpSpPr>
        <p:sp>
          <p:nvSpPr>
            <p:cNvPr id="566" name="Google Shape;566;p31"/>
            <p:cNvSpPr/>
            <p:nvPr/>
          </p:nvSpPr>
          <p:spPr>
            <a:xfrm>
              <a:off x="73988" y="73988"/>
              <a:ext cx="664823" cy="664823"/>
            </a:xfrm>
            <a:custGeom>
              <a:rect b="b" l="l" r="r" t="t"/>
              <a:pathLst>
                <a:path extrusionOk="0" h="664823" w="664823">
                  <a:moveTo>
                    <a:pt x="458718" y="52318"/>
                  </a:moveTo>
                  <a:lnTo>
                    <a:pt x="612506" y="206106"/>
                  </a:lnTo>
                  <a:cubicBezTo>
                    <a:pt x="646005" y="239605"/>
                    <a:pt x="664824" y="285038"/>
                    <a:pt x="664824" y="332412"/>
                  </a:cubicBezTo>
                  <a:cubicBezTo>
                    <a:pt x="664824" y="379786"/>
                    <a:pt x="646005" y="425219"/>
                    <a:pt x="612506" y="458718"/>
                  </a:cubicBezTo>
                  <a:lnTo>
                    <a:pt x="458718" y="612506"/>
                  </a:lnTo>
                  <a:cubicBezTo>
                    <a:pt x="425219" y="646005"/>
                    <a:pt x="379786" y="664824"/>
                    <a:pt x="332412" y="664824"/>
                  </a:cubicBezTo>
                  <a:cubicBezTo>
                    <a:pt x="285038" y="664824"/>
                    <a:pt x="239605" y="646005"/>
                    <a:pt x="206106" y="612506"/>
                  </a:cubicBezTo>
                  <a:lnTo>
                    <a:pt x="52318" y="458718"/>
                  </a:lnTo>
                  <a:cubicBezTo>
                    <a:pt x="18819" y="425219"/>
                    <a:pt x="0" y="379786"/>
                    <a:pt x="0" y="332412"/>
                  </a:cubicBezTo>
                  <a:cubicBezTo>
                    <a:pt x="0" y="285038"/>
                    <a:pt x="18819" y="239605"/>
                    <a:pt x="52318" y="206106"/>
                  </a:cubicBezTo>
                  <a:lnTo>
                    <a:pt x="206106" y="52318"/>
                  </a:lnTo>
                  <a:cubicBezTo>
                    <a:pt x="239605" y="18819"/>
                    <a:pt x="285038" y="0"/>
                    <a:pt x="332412" y="0"/>
                  </a:cubicBezTo>
                  <a:cubicBezTo>
                    <a:pt x="379786" y="0"/>
                    <a:pt x="425219" y="18819"/>
                    <a:pt x="458718" y="52318"/>
                  </a:cubicBezTo>
                  <a:close/>
                </a:path>
              </a:pathLst>
            </a:custGeom>
            <a:solidFill>
              <a:srgbClr val="2235B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1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8" name="Google Shape;568;p31"/>
          <p:cNvGrpSpPr/>
          <p:nvPr/>
        </p:nvGrpSpPr>
        <p:grpSpPr>
          <a:xfrm>
            <a:off x="-370390" y="143960"/>
            <a:ext cx="740825" cy="740825"/>
            <a:chOff x="23387" y="23387"/>
            <a:chExt cx="766027" cy="766027"/>
          </a:xfrm>
        </p:grpSpPr>
        <p:sp>
          <p:nvSpPr>
            <p:cNvPr id="569" name="Google Shape;569;p31"/>
            <p:cNvSpPr/>
            <p:nvPr/>
          </p:nvSpPr>
          <p:spPr>
            <a:xfrm>
              <a:off x="23387" y="23387"/>
              <a:ext cx="766027" cy="766027"/>
            </a:xfrm>
            <a:custGeom>
              <a:rect b="b" l="l" r="r" t="t"/>
              <a:pathLst>
                <a:path extrusionOk="0" h="766027" w="766027">
                  <a:moveTo>
                    <a:pt x="435248" y="28848"/>
                  </a:moveTo>
                  <a:lnTo>
                    <a:pt x="737178" y="330778"/>
                  </a:lnTo>
                  <a:cubicBezTo>
                    <a:pt x="766026" y="359626"/>
                    <a:pt x="766026" y="406400"/>
                    <a:pt x="737178" y="435248"/>
                  </a:cubicBezTo>
                  <a:lnTo>
                    <a:pt x="435248" y="737178"/>
                  </a:lnTo>
                  <a:cubicBezTo>
                    <a:pt x="406400" y="766026"/>
                    <a:pt x="359626" y="766026"/>
                    <a:pt x="330778" y="737178"/>
                  </a:cubicBezTo>
                  <a:lnTo>
                    <a:pt x="28848" y="435248"/>
                  </a:lnTo>
                  <a:cubicBezTo>
                    <a:pt x="0" y="406400"/>
                    <a:pt x="0" y="359626"/>
                    <a:pt x="28848" y="330778"/>
                  </a:cubicBezTo>
                  <a:lnTo>
                    <a:pt x="330778" y="28848"/>
                  </a:lnTo>
                  <a:cubicBezTo>
                    <a:pt x="359626" y="0"/>
                    <a:pt x="406400" y="0"/>
                    <a:pt x="435248" y="28848"/>
                  </a:cubicBezTo>
                  <a:close/>
                </a:path>
              </a:pathLst>
            </a:custGeom>
            <a:solidFill>
              <a:srgbClr val="FFBD5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1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1" name="Google Shape;571;p31"/>
          <p:cNvGrpSpPr/>
          <p:nvPr/>
        </p:nvGrpSpPr>
        <p:grpSpPr>
          <a:xfrm>
            <a:off x="-6754" y="536967"/>
            <a:ext cx="429278" cy="429278"/>
            <a:chOff x="38741" y="38741"/>
            <a:chExt cx="735317" cy="735317"/>
          </a:xfrm>
        </p:grpSpPr>
        <p:sp>
          <p:nvSpPr>
            <p:cNvPr id="572" name="Google Shape;572;p31"/>
            <p:cNvSpPr/>
            <p:nvPr/>
          </p:nvSpPr>
          <p:spPr>
            <a:xfrm>
              <a:off x="38741" y="38741"/>
              <a:ext cx="735317" cy="735317"/>
            </a:xfrm>
            <a:custGeom>
              <a:rect b="b" l="l" r="r" t="t"/>
              <a:pathLst>
                <a:path extrusionOk="0" h="735317" w="735317">
                  <a:moveTo>
                    <a:pt x="454191" y="47791"/>
                  </a:moveTo>
                  <a:lnTo>
                    <a:pt x="687527" y="281127"/>
                  </a:lnTo>
                  <a:cubicBezTo>
                    <a:pt x="735318" y="328918"/>
                    <a:pt x="735318" y="406400"/>
                    <a:pt x="687527" y="454191"/>
                  </a:cubicBezTo>
                  <a:lnTo>
                    <a:pt x="454191" y="687527"/>
                  </a:lnTo>
                  <a:cubicBezTo>
                    <a:pt x="406400" y="735318"/>
                    <a:pt x="328918" y="735318"/>
                    <a:pt x="281127" y="687527"/>
                  </a:cubicBezTo>
                  <a:lnTo>
                    <a:pt x="47791" y="454191"/>
                  </a:lnTo>
                  <a:cubicBezTo>
                    <a:pt x="0" y="406400"/>
                    <a:pt x="0" y="328918"/>
                    <a:pt x="47791" y="281127"/>
                  </a:cubicBezTo>
                  <a:lnTo>
                    <a:pt x="281127" y="47791"/>
                  </a:lnTo>
                  <a:cubicBezTo>
                    <a:pt x="328918" y="0"/>
                    <a:pt x="406400" y="0"/>
                    <a:pt x="454191" y="4779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57150">
              <a:solidFill>
                <a:srgbClr val="2235B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1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4" name="Google Shape;57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75" name="Google Shape;5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64" y="1129850"/>
            <a:ext cx="7512173" cy="30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1"/>
          <p:cNvSpPr txBox="1"/>
          <p:nvPr/>
        </p:nvSpPr>
        <p:spPr>
          <a:xfrm>
            <a:off x="1064150" y="835175"/>
            <a:ext cx="691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1 Ångström (Å)</a:t>
            </a:r>
            <a:r>
              <a:rPr lang="pt-BR" sz="1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equivale a 10⁻¹º m (ou seja, 1 Å = 0,0000000001 metros).</a:t>
            </a:r>
            <a:endParaRPr sz="12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77" name="Google Shape;577;p31"/>
          <p:cNvSpPr txBox="1"/>
          <p:nvPr/>
        </p:nvSpPr>
        <p:spPr>
          <a:xfrm>
            <a:off x="1064150" y="4309213"/>
            <a:ext cx="734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Fonte: https://bioinfo.com.br/o-que-e-angstrom-a-e-quanto-vale-1-a/ (CC BY-NC 4.0)</a:t>
            </a:r>
            <a:endParaRPr sz="1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ccupational Accident Insurance Presentation">
  <a:themeElements>
    <a:clrScheme name="Office">
      <a:dk1>
        <a:srgbClr val="000000"/>
      </a:dk1>
      <a:lt1>
        <a:srgbClr val="FFFFFF"/>
      </a:lt1>
      <a:dk2>
        <a:srgbClr val="2235B8"/>
      </a:dk2>
      <a:lt2>
        <a:srgbClr val="FAF9F5"/>
      </a:lt2>
      <a:accent1>
        <a:srgbClr val="FFBD59"/>
      </a:accent1>
      <a:accent2>
        <a:srgbClr val="888888"/>
      </a:accent2>
      <a:accent3>
        <a:srgbClr val="FFFFFF"/>
      </a:accent3>
      <a:accent4>
        <a:srgbClr val="2235B8"/>
      </a:accent4>
      <a:accent5>
        <a:srgbClr val="FAF9F5"/>
      </a:accent5>
      <a:accent6>
        <a:srgbClr val="FFBD59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